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7" r:id="rId2"/>
    <p:sldId id="265" r:id="rId3"/>
    <p:sldId id="264" r:id="rId4"/>
    <p:sldId id="280" r:id="rId5"/>
    <p:sldId id="266" r:id="rId6"/>
    <p:sldId id="289" r:id="rId7"/>
    <p:sldId id="290" r:id="rId8"/>
    <p:sldId id="267" r:id="rId9"/>
    <p:sldId id="268" r:id="rId10"/>
    <p:sldId id="273" r:id="rId11"/>
    <p:sldId id="274" r:id="rId12"/>
    <p:sldId id="278" r:id="rId13"/>
    <p:sldId id="272" r:id="rId14"/>
    <p:sldId id="275" r:id="rId15"/>
    <p:sldId id="276" r:id="rId16"/>
    <p:sldId id="279" r:id="rId17"/>
    <p:sldId id="281" r:id="rId18"/>
    <p:sldId id="282" r:id="rId19"/>
    <p:sldId id="283" r:id="rId20"/>
    <p:sldId id="269" r:id="rId21"/>
    <p:sldId id="271" r:id="rId22"/>
    <p:sldId id="284" r:id="rId23"/>
    <p:sldId id="286" r:id="rId24"/>
    <p:sldId id="28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7" autoAdjust="0"/>
    <p:restoredTop sz="94660"/>
  </p:normalViewPr>
  <p:slideViewPr>
    <p:cSldViewPr>
      <p:cViewPr varScale="1">
        <p:scale>
          <a:sx n="110" d="100"/>
          <a:sy n="110" d="100"/>
        </p:scale>
        <p:origin x="-16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7D9BFA-4615-4644-B4F4-4AF23C45C6BB}" type="datetimeFigureOut">
              <a:rPr lang="en-GB" smtClean="0"/>
              <a:pPr/>
              <a:t>10/04/2023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403852-2E40-423E-B193-B3F8D61BD9E6}"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1403852-2E40-423E-B193-B3F8D61BD9E6}" type="slidenum">
              <a:rPr lang="en-GB" smtClean="0"/>
              <a:pPr/>
              <a:t>20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41398F26-7021-4924-8580-1ABA6D73D76D}" type="datetimeFigureOut">
              <a:rPr lang="en-GB" smtClean="0"/>
              <a:pPr/>
              <a:t>10/04/2023</a:t>
            </a:fld>
            <a:endParaRPr lang="en-GB"/>
          </a:p>
        </p:txBody>
      </p:sp>
      <p:sp>
        <p:nvSpPr>
          <p:cNvPr id="16" name="Slide Number Placeholder 15"/>
          <p:cNvSpPr>
            <a:spLocks noGrp="1"/>
          </p:cNvSpPr>
          <p:nvPr>
            <p:ph type="sldNum" sz="quarter" idx="11"/>
          </p:nvPr>
        </p:nvSpPr>
        <p:spPr/>
        <p:txBody>
          <a:bodyPr/>
          <a:lstStyle/>
          <a:p>
            <a:fld id="{AB5E82F0-EC1A-41E7-914F-CD2EEB0904C4}" type="slidenum">
              <a:rPr lang="en-GB" smtClean="0"/>
              <a:pPr/>
              <a:t>‹#›</a:t>
            </a:fld>
            <a:endParaRPr lang="en-GB"/>
          </a:p>
        </p:txBody>
      </p:sp>
      <p:sp>
        <p:nvSpPr>
          <p:cNvPr id="17" name="Footer Placeholder 16"/>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398F26-7021-4924-8580-1ABA6D73D76D}" type="datetimeFigureOut">
              <a:rPr lang="en-GB" smtClean="0"/>
              <a:pPr/>
              <a:t>10/04/2023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5E82F0-EC1A-41E7-914F-CD2EEB0904C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398F26-7021-4924-8580-1ABA6D73D76D}" type="datetimeFigureOut">
              <a:rPr lang="en-GB" smtClean="0"/>
              <a:pPr/>
              <a:t>10/04/2023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5E82F0-EC1A-41E7-914F-CD2EEB0904C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41398F26-7021-4924-8580-1ABA6D73D76D}" type="datetimeFigureOut">
              <a:rPr lang="en-GB" smtClean="0"/>
              <a:pPr/>
              <a:t>10/04/2023</a:t>
            </a:fld>
            <a:endParaRPr lang="en-GB"/>
          </a:p>
        </p:txBody>
      </p:sp>
      <p:sp>
        <p:nvSpPr>
          <p:cNvPr id="15" name="Slide Number Placeholder 14"/>
          <p:cNvSpPr>
            <a:spLocks noGrp="1"/>
          </p:cNvSpPr>
          <p:nvPr>
            <p:ph type="sldNum" sz="quarter" idx="15"/>
          </p:nvPr>
        </p:nvSpPr>
        <p:spPr/>
        <p:txBody>
          <a:bodyPr/>
          <a:lstStyle>
            <a:lvl1pPr algn="ctr">
              <a:defRPr/>
            </a:lvl1pPr>
          </a:lstStyle>
          <a:p>
            <a:fld id="{AB5E82F0-EC1A-41E7-914F-CD2EEB0904C4}" type="slidenum">
              <a:rPr lang="en-GB" smtClean="0"/>
              <a:pPr/>
              <a:t>‹#›</a:t>
            </a:fld>
            <a:endParaRPr lang="en-GB"/>
          </a:p>
        </p:txBody>
      </p:sp>
      <p:sp>
        <p:nvSpPr>
          <p:cNvPr id="16" name="Footer Placeholder 15"/>
          <p:cNvSpPr>
            <a:spLocks noGrp="1"/>
          </p:cNvSpPr>
          <p:nvPr>
            <p:ph type="ftr" sz="quarter" idx="16"/>
          </p:nvPr>
        </p:nvSpPr>
        <p:spPr/>
        <p:txBody>
          <a:bodyPr/>
          <a:lstStyle/>
          <a:p>
            <a:endParaRPr lang="en-GB"/>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398F26-7021-4924-8580-1ABA6D73D76D}" type="datetimeFigureOut">
              <a:rPr lang="en-GB" smtClean="0"/>
              <a:pPr/>
              <a:t>10/04/2023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5E82F0-EC1A-41E7-914F-CD2EEB0904C4}" type="slidenum">
              <a:rPr lang="en-GB" smtClean="0"/>
              <a:pPr/>
              <a:t>‹#›</a:t>
            </a:fld>
            <a:endParaRPr lang="en-GB"/>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1398F26-7021-4924-8580-1ABA6D73D76D}" type="datetimeFigureOut">
              <a:rPr lang="en-GB" smtClean="0"/>
              <a:pPr/>
              <a:t>10/04/2023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5E82F0-EC1A-41E7-914F-CD2EEB0904C4}" type="slidenum">
              <a:rPr lang="en-GB" smtClean="0"/>
              <a:pPr/>
              <a:t>‹#›</a:t>
            </a:fld>
            <a:endParaRPr lang="en-GB"/>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AB5E82F0-EC1A-41E7-914F-CD2EEB0904C4}" type="slidenum">
              <a:rPr lang="en-GB" smtClean="0"/>
              <a:pPr/>
              <a:t>‹#›</a:t>
            </a:fld>
            <a:endParaRPr lang="en-GB"/>
          </a:p>
        </p:txBody>
      </p:sp>
      <p:sp>
        <p:nvSpPr>
          <p:cNvPr id="8" name="Footer Placeholder 7"/>
          <p:cNvSpPr>
            <a:spLocks noGrp="1"/>
          </p:cNvSpPr>
          <p:nvPr>
            <p:ph type="ftr" sz="quarter" idx="11"/>
          </p:nvPr>
        </p:nvSpPr>
        <p:spPr/>
        <p:txBody>
          <a:bodyPr/>
          <a:lstStyle/>
          <a:p>
            <a:endParaRPr lang="en-GB"/>
          </a:p>
        </p:txBody>
      </p:sp>
      <p:sp>
        <p:nvSpPr>
          <p:cNvPr id="7" name="Date Placeholder 6"/>
          <p:cNvSpPr>
            <a:spLocks noGrp="1"/>
          </p:cNvSpPr>
          <p:nvPr>
            <p:ph type="dt" sz="half" idx="10"/>
          </p:nvPr>
        </p:nvSpPr>
        <p:spPr/>
        <p:txBody>
          <a:bodyPr/>
          <a:lstStyle/>
          <a:p>
            <a:fld id="{41398F26-7021-4924-8580-1ABA6D73D76D}" type="datetimeFigureOut">
              <a:rPr lang="en-GB" smtClean="0"/>
              <a:pPr/>
              <a:t>10/04/2023</a:t>
            </a:fld>
            <a:endParaRPr lang="en-GB"/>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1398F26-7021-4924-8580-1ABA6D73D76D}" type="datetimeFigureOut">
              <a:rPr lang="en-GB" smtClean="0"/>
              <a:pPr/>
              <a:t>10/04/2023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5E82F0-EC1A-41E7-914F-CD2EEB0904C4}" type="slidenum">
              <a:rPr lang="en-GB" smtClean="0"/>
              <a:pPr/>
              <a:t>‹#›</a:t>
            </a:fld>
            <a:endParaRPr lang="en-GB"/>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398F26-7021-4924-8580-1ABA6D73D76D}" type="datetimeFigureOut">
              <a:rPr lang="en-GB" smtClean="0"/>
              <a:pPr/>
              <a:t>10/04/2023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5E82F0-EC1A-41E7-914F-CD2EEB0904C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41398F26-7021-4924-8580-1ABA6D73D76D}" type="datetimeFigureOut">
              <a:rPr lang="en-GB" smtClean="0"/>
              <a:pPr/>
              <a:t>10/04/2023</a:t>
            </a:fld>
            <a:endParaRPr lang="en-GB"/>
          </a:p>
        </p:txBody>
      </p:sp>
      <p:sp>
        <p:nvSpPr>
          <p:cNvPr id="9" name="Slide Number Placeholder 8"/>
          <p:cNvSpPr>
            <a:spLocks noGrp="1"/>
          </p:cNvSpPr>
          <p:nvPr>
            <p:ph type="sldNum" sz="quarter" idx="15"/>
          </p:nvPr>
        </p:nvSpPr>
        <p:spPr/>
        <p:txBody>
          <a:bodyPr/>
          <a:lstStyle/>
          <a:p>
            <a:fld id="{AB5E82F0-EC1A-41E7-914F-CD2EEB0904C4}" type="slidenum">
              <a:rPr lang="en-GB" smtClean="0"/>
              <a:pPr/>
              <a:t>‹#›</a:t>
            </a:fld>
            <a:endParaRPr lang="en-GB"/>
          </a:p>
        </p:txBody>
      </p:sp>
      <p:sp>
        <p:nvSpPr>
          <p:cNvPr id="10" name="Footer Placeholder 9"/>
          <p:cNvSpPr>
            <a:spLocks noGrp="1"/>
          </p:cNvSpPr>
          <p:nvPr>
            <p:ph type="ftr" sz="quarter" idx="16"/>
          </p:nvPr>
        </p:nvSpPr>
        <p:spPr/>
        <p:txBody>
          <a:bodyPr/>
          <a:lstStyle/>
          <a:p>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41398F26-7021-4924-8580-1ABA6D73D76D}" type="datetimeFigureOut">
              <a:rPr lang="en-GB" smtClean="0"/>
              <a:pPr/>
              <a:t>10/04/2023</a:t>
            </a:fld>
            <a:endParaRPr lang="en-GB"/>
          </a:p>
        </p:txBody>
      </p:sp>
      <p:sp>
        <p:nvSpPr>
          <p:cNvPr id="9" name="Slide Number Placeholder 8"/>
          <p:cNvSpPr>
            <a:spLocks noGrp="1"/>
          </p:cNvSpPr>
          <p:nvPr>
            <p:ph type="sldNum" sz="quarter" idx="11"/>
          </p:nvPr>
        </p:nvSpPr>
        <p:spPr/>
        <p:txBody>
          <a:bodyPr/>
          <a:lstStyle/>
          <a:p>
            <a:fld id="{AB5E82F0-EC1A-41E7-914F-CD2EEB0904C4}" type="slidenum">
              <a:rPr lang="en-GB" smtClean="0"/>
              <a:pPr/>
              <a:t>‹#›</a:t>
            </a:fld>
            <a:endParaRPr lang="en-GB"/>
          </a:p>
        </p:txBody>
      </p:sp>
      <p:sp>
        <p:nvSpPr>
          <p:cNvPr id="10" name="Footer Placeholder 9"/>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1398F26-7021-4924-8580-1ABA6D73D76D}" type="datetimeFigureOut">
              <a:rPr lang="en-GB" smtClean="0"/>
              <a:pPr/>
              <a:t>10/04/2023</a:t>
            </a:fld>
            <a:endParaRPr lang="en-GB"/>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GB"/>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B5E82F0-EC1A-41E7-914F-CD2EEB0904C4}" type="slidenum">
              <a:rPr lang="en-GB" smtClean="0"/>
              <a:pPr/>
              <a:t>‹#›</a:t>
            </a:fld>
            <a:endParaRPr lang="en-GB"/>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AQCCjhyaMFU"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3728026"/>
            <a:ext cx="5486400" cy="1077218"/>
          </a:xfrm>
          <a:prstGeom prst="rect">
            <a:avLst/>
          </a:prstGeom>
          <a:noFill/>
        </p:spPr>
        <p:txBody>
          <a:bodyPr wrap="square" rtlCol="0">
            <a:spAutoFit/>
          </a:bodyPr>
          <a:lstStyle/>
          <a:p>
            <a:r>
              <a:rPr lang="en-US" sz="3200" dirty="0" smtClean="0"/>
              <a:t>Dr. </a:t>
            </a:r>
            <a:r>
              <a:rPr lang="en-US" sz="3200" dirty="0" err="1" smtClean="0"/>
              <a:t>Karenza</a:t>
            </a:r>
            <a:r>
              <a:rPr lang="en-US" sz="3200" dirty="0" smtClean="0"/>
              <a:t> Sutton-Bennett ©</a:t>
            </a:r>
            <a:endParaRPr lang="en-CA" sz="3200" dirty="0" smtClean="0"/>
          </a:p>
          <a:p>
            <a:endParaRPr lang="en-CA" sz="3200" dirty="0" smtClean="0"/>
          </a:p>
        </p:txBody>
      </p:sp>
      <p:sp>
        <p:nvSpPr>
          <p:cNvPr id="5" name="Title 4"/>
          <p:cNvSpPr>
            <a:spLocks noGrp="1"/>
          </p:cNvSpPr>
          <p:nvPr>
            <p:ph type="ctrTitle"/>
          </p:nvPr>
        </p:nvSpPr>
        <p:spPr>
          <a:xfrm>
            <a:off x="323528" y="1196752"/>
            <a:ext cx="8305800" cy="1981200"/>
          </a:xfrm>
        </p:spPr>
        <p:txBody>
          <a:bodyPr/>
          <a:lstStyle/>
          <a:p>
            <a:r>
              <a:rPr lang="en-CA" b="1" dirty="0" smtClean="0">
                <a:solidFill>
                  <a:schemeClr val="tx1"/>
                </a:solidFill>
              </a:rPr>
              <a:t>Charlotte Lennox: </a:t>
            </a:r>
            <a:r>
              <a:rPr lang="en-CA" b="1" i="1" dirty="0" smtClean="0">
                <a:solidFill>
                  <a:schemeClr val="tx1"/>
                </a:solidFill>
              </a:rPr>
              <a:t>The Lady’s Museum and “</a:t>
            </a:r>
            <a:r>
              <a:rPr lang="en-CA" b="1" i="1" dirty="0" err="1" smtClean="0">
                <a:solidFill>
                  <a:schemeClr val="tx1"/>
                </a:solidFill>
              </a:rPr>
              <a:t>Harriot</a:t>
            </a:r>
            <a:r>
              <a:rPr lang="en-CA" b="1" i="1" dirty="0" smtClean="0">
                <a:solidFill>
                  <a:schemeClr val="tx1"/>
                </a:solidFill>
              </a:rPr>
              <a:t> &amp; Sophia” Conti.</a:t>
            </a:r>
            <a:endParaRPr lang="en-CA" b="1" dirty="0">
              <a:solidFill>
                <a:schemeClr val="tx1"/>
              </a:solidFill>
            </a:endParaRPr>
          </a:p>
        </p:txBody>
      </p:sp>
    </p:spTree>
    <p:extLst>
      <p:ext uri="{BB962C8B-B14F-4D97-AF65-F5344CB8AC3E}">
        <p14:creationId xmlns:p14="http://schemas.microsoft.com/office/powerpoint/2010/main" xmlns="" val="2763929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He first courts </a:t>
            </a:r>
            <a:r>
              <a:rPr lang="en-US" dirty="0" err="1" smtClean="0"/>
              <a:t>Harriot</a:t>
            </a:r>
            <a:r>
              <a:rPr lang="en-US" dirty="0" smtClean="0"/>
              <a:t> with not intention of marrying her:	</a:t>
            </a:r>
          </a:p>
          <a:p>
            <a:pPr lvl="1"/>
            <a:r>
              <a:rPr lang="en-GB" dirty="0" smtClean="0"/>
              <a:t>“He instantly saw something in [Sophia] looks and person which inspired him with more respect than he had been used to from Mrs. Darnley and </a:t>
            </a:r>
            <a:r>
              <a:rPr lang="en-GB" dirty="0" err="1" smtClean="0"/>
              <a:t>Harriot</a:t>
            </a:r>
            <a:r>
              <a:rPr lang="en-GB" dirty="0" smtClean="0"/>
              <a:t>; a dignity which she derived from innate virtue, and exalted understanding. Struck with that inexplicable charm in her countenance which made it impossible to look on her with indifference, he began to consider her with an attention which greatly disgusted </a:t>
            </a:r>
            <a:r>
              <a:rPr lang="en-GB" dirty="0" err="1" smtClean="0"/>
              <a:t>Harriot</a:t>
            </a:r>
            <a:r>
              <a:rPr lang="en-GB" dirty="0" smtClean="0"/>
              <a:t>, who could not conceive that where she was present any other object was worth notice</a:t>
            </a:r>
            <a:r>
              <a:rPr lang="en-GB" sz="2200" dirty="0" smtClean="0"/>
              <a:t>” (H&amp;S 8).</a:t>
            </a:r>
          </a:p>
        </p:txBody>
      </p:sp>
      <p:sp>
        <p:nvSpPr>
          <p:cNvPr id="3" name="Title 2"/>
          <p:cNvSpPr>
            <a:spLocks noGrp="1"/>
          </p:cNvSpPr>
          <p:nvPr>
            <p:ph type="title"/>
          </p:nvPr>
        </p:nvSpPr>
        <p:spPr/>
        <p:txBody>
          <a:bodyPr/>
          <a:lstStyle/>
          <a:p>
            <a:r>
              <a:rPr lang="en-US" b="1" dirty="0" smtClean="0"/>
              <a:t>Is Sir Charles a Good Guy?</a:t>
            </a:r>
            <a:endParaRPr lang="en-GB"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219200"/>
            <a:ext cx="8229600" cy="5029200"/>
          </a:xfrm>
        </p:spPr>
        <p:txBody>
          <a:bodyPr>
            <a:normAutofit lnSpcReduction="10000"/>
          </a:bodyPr>
          <a:lstStyle/>
          <a:p>
            <a:r>
              <a:rPr lang="en-US" sz="2800" dirty="0" smtClean="0"/>
              <a:t>He buys Sophia a house (usually given to a mistress)</a:t>
            </a:r>
          </a:p>
          <a:p>
            <a:r>
              <a:rPr lang="en-US" sz="2800" dirty="0" smtClean="0"/>
              <a:t>He spies on the </a:t>
            </a:r>
            <a:r>
              <a:rPr lang="en-US" sz="2800" dirty="0" err="1" smtClean="0"/>
              <a:t>Darnleys</a:t>
            </a:r>
            <a:r>
              <a:rPr lang="en-US" sz="2800" dirty="0" smtClean="0"/>
              <a:t>:</a:t>
            </a:r>
            <a:endParaRPr lang="en-GB" sz="2800" dirty="0" smtClean="0"/>
          </a:p>
          <a:p>
            <a:pPr lvl="1"/>
            <a:r>
              <a:rPr lang="en-GB" sz="2800" dirty="0" smtClean="0"/>
              <a:t>“neither Mrs. Darnley nor </a:t>
            </a:r>
            <a:r>
              <a:rPr lang="en-GB" sz="2800" dirty="0" err="1" smtClean="0"/>
              <a:t>Harriot</a:t>
            </a:r>
            <a:r>
              <a:rPr lang="en-GB" sz="2800" dirty="0" smtClean="0"/>
              <a:t> now opposed this design, which soon came to the knowledge of Sir Charles, </a:t>
            </a:r>
            <a:r>
              <a:rPr lang="en-GB" sz="2800" b="1" dirty="0" smtClean="0"/>
              <a:t>who had bribed a servant</a:t>
            </a:r>
            <a:r>
              <a:rPr lang="en-GB" sz="2800" dirty="0" smtClean="0"/>
              <a:t> of the family to give him intelligence of everything that passed in.” (H&amp;S 11) </a:t>
            </a:r>
          </a:p>
          <a:p>
            <a:pPr lvl="1"/>
            <a:endParaRPr lang="en-US" sz="2800" dirty="0" smtClean="0"/>
          </a:p>
          <a:p>
            <a:r>
              <a:rPr lang="en-US" sz="2800" dirty="0" smtClean="0"/>
              <a:t>Spectator: A person who sees, or looks on at, some scene or occurrence; a beholder, onlooker, observer.</a:t>
            </a:r>
          </a:p>
        </p:txBody>
      </p:sp>
      <p:sp>
        <p:nvSpPr>
          <p:cNvPr id="7" name="Title 6"/>
          <p:cNvSpPr>
            <a:spLocks noGrp="1"/>
          </p:cNvSpPr>
          <p:nvPr>
            <p:ph type="title"/>
          </p:nvPr>
        </p:nvSpPr>
        <p:spPr>
          <a:xfrm>
            <a:off x="457200" y="152400"/>
            <a:ext cx="8229600" cy="914400"/>
          </a:xfrm>
        </p:spPr>
        <p:txBody>
          <a:bodyPr/>
          <a:lstStyle/>
          <a:p>
            <a:r>
              <a:rPr lang="en-US" b="1" dirty="0" smtClean="0"/>
              <a:t>Spectator?</a:t>
            </a:r>
            <a:endParaRPr lang="en-GB"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6248400"/>
          </a:xfrm>
        </p:spPr>
        <p:txBody>
          <a:bodyPr>
            <a:normAutofit/>
          </a:bodyPr>
          <a:lstStyle/>
          <a:p>
            <a:r>
              <a:rPr lang="en-US" dirty="0" smtClean="0"/>
              <a:t>He sneaks into Sophia’s apartment and searches through her things</a:t>
            </a:r>
            <a:endParaRPr lang="en-GB" dirty="0" smtClean="0"/>
          </a:p>
          <a:p>
            <a:pPr lvl="1"/>
            <a:r>
              <a:rPr lang="en-GB" dirty="0" smtClean="0"/>
              <a:t>“While he was anxiously searching -for more of her papers, a little </a:t>
            </a:r>
            <a:r>
              <a:rPr lang="en-GB" dirty="0" err="1" smtClean="0"/>
              <a:t>shagreen</a:t>
            </a:r>
            <a:r>
              <a:rPr lang="en-GB" dirty="0" smtClean="0"/>
              <a:t> case fell from one of the shelves upon the ground. He took it up, and as everything that belonged to her excited his curiosity, he opened it immediately, and with equal surprise and pleasure, saw his own miniature in water colours, which was evidently the performance of Sophia herself.” (H&amp;S 78)</a:t>
            </a:r>
          </a:p>
          <a:p>
            <a:r>
              <a:rPr lang="en-GB" dirty="0" smtClean="0"/>
              <a:t>rummages through Sophia’s personal belongings he find a picture of him that she painted</a:t>
            </a:r>
          </a:p>
          <a:p>
            <a:r>
              <a:rPr lang="en-GB" dirty="0" smtClean="0"/>
              <a:t>It’s proof that Sophia truly loves him and reason enough for him to ask for her hand in marriage</a:t>
            </a:r>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105400"/>
          </a:xfrm>
        </p:spPr>
        <p:txBody>
          <a:bodyPr>
            <a:noAutofit/>
          </a:bodyPr>
          <a:lstStyle/>
          <a:p>
            <a:pPr lvl="1"/>
            <a:r>
              <a:rPr lang="en-GB" dirty="0" smtClean="0">
                <a:solidFill>
                  <a:schemeClr val="tx1"/>
                </a:solidFill>
              </a:rPr>
              <a:t>“[Sir Charles] brought [Sophia] all the new books and pamphlets that came out which were worth her reading: he adopted the purity and delicacy of her sentiments, declared himself always of the side he espoused: he talked of virtue like a man who loved and practised it, and let all his good qualities in the fairest light: he presented </a:t>
            </a:r>
            <a:r>
              <a:rPr lang="en-GB" dirty="0" err="1" smtClean="0">
                <a:solidFill>
                  <a:schemeClr val="tx1"/>
                </a:solidFill>
              </a:rPr>
              <a:t>Harriot</a:t>
            </a:r>
            <a:r>
              <a:rPr lang="en-GB" dirty="0" smtClean="0">
                <a:solidFill>
                  <a:schemeClr val="tx1"/>
                </a:solidFill>
              </a:rPr>
              <a:t> from time to time with fashionable trifles, and sent Sophia books enough to furnish out a little library, consisting of the best authors, in English, French, and Italian, all elegantly bound, with proper cafes for their reception: he praised whatever he approved, and appeared to have great respect and consideration for Mr. Herbert, because he observed she loved and esteemed him.” (H&amp;S 10)</a:t>
            </a:r>
            <a:endParaRPr lang="en-GB" dirty="0">
              <a:solidFill>
                <a:schemeClr val="tx1"/>
              </a:solidFill>
            </a:endParaRPr>
          </a:p>
        </p:txBody>
      </p:sp>
      <p:sp>
        <p:nvSpPr>
          <p:cNvPr id="3" name="Title 2"/>
          <p:cNvSpPr>
            <a:spLocks noGrp="1"/>
          </p:cNvSpPr>
          <p:nvPr>
            <p:ph type="title"/>
          </p:nvPr>
        </p:nvSpPr>
        <p:spPr>
          <a:xfrm>
            <a:off x="457200" y="152400"/>
            <a:ext cx="8229600" cy="838200"/>
          </a:xfrm>
        </p:spPr>
        <p:txBody>
          <a:bodyPr/>
          <a:lstStyle/>
          <a:p>
            <a:r>
              <a:rPr lang="en-US" b="1" dirty="0" smtClean="0"/>
              <a:t>Gifting</a:t>
            </a:r>
            <a:endParaRPr lang="en-GB"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“when Sir Charles visits you next, Miss Sophia, he comes to offer you his hand; he has asked my consent as your guardian and your fried’ and I, presuming on my influence over you in both these characters have given it freely; and how indeed, having your interest and happiness sincerely at hear, could I do otherwise?  </a:t>
            </a:r>
            <a:r>
              <a:rPr lang="en-GB" b="1" dirty="0" smtClean="0">
                <a:solidFill>
                  <a:schemeClr val="tx2"/>
                </a:solidFill>
              </a:rPr>
              <a:t>But if you think his former behaviour, in which however there were only suspicions against him, deserves to be resented, at a time when those suspicions are absolutely destroyed, you must go through with your heroism, and see him no more’ for the poet says.</a:t>
            </a:r>
            <a:r>
              <a:rPr lang="en-GB" dirty="0" smtClean="0"/>
              <a:t>” (H&amp;S 68)</a:t>
            </a:r>
          </a:p>
          <a:p>
            <a:endParaRPr lang="en-GB" dirty="0"/>
          </a:p>
        </p:txBody>
      </p:sp>
      <p:sp>
        <p:nvSpPr>
          <p:cNvPr id="3" name="Title 2"/>
          <p:cNvSpPr>
            <a:spLocks noGrp="1"/>
          </p:cNvSpPr>
          <p:nvPr>
            <p:ph type="title"/>
          </p:nvPr>
        </p:nvSpPr>
        <p:spPr/>
        <p:txBody>
          <a:bodyPr/>
          <a:lstStyle/>
          <a:p>
            <a:r>
              <a:rPr lang="en-US" b="1" dirty="0" smtClean="0"/>
              <a:t>Marriage proposal?</a:t>
            </a:r>
            <a:endParaRPr lang="en-GB"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dirty="0" smtClean="0"/>
              <a:t>“S I R, Since it is impossible my marriage with Miss Sophia can ever take place, I with you would look upon all that passed between us upon that subject, as a dream: I dreamt indeed when I imagined there was a woman in the world capable of a sincere attachment; and 1 ought to be ashamed to own that upon so delusive a hope I was ready to a&amp; in opposition to the general maxims of the world, and be pointed at as a filly romantic fellow. However, I beg you will assure the lady, that as I have no right to blame her con- duct, so I have not the least resentment for it, and am so perfectly a: ease on this occasion, that 1 can with great sincerity congratulate her on her approaching happiness. </a:t>
            </a:r>
          </a:p>
          <a:p>
            <a:pPr>
              <a:buNone/>
            </a:pPr>
            <a:r>
              <a:rPr lang="en-GB" dirty="0" smtClean="0"/>
              <a:t>	I am, Sir, Your humble Servant,</a:t>
            </a:r>
          </a:p>
          <a:p>
            <a:pPr>
              <a:buNone/>
            </a:pPr>
            <a:r>
              <a:rPr lang="en-GB" dirty="0" smtClean="0"/>
              <a:t>	CHARLES STANLEY.” (H&amp;S 73)</a:t>
            </a:r>
          </a:p>
          <a:p>
            <a:endParaRPr lang="en-GB" dirty="0"/>
          </a:p>
        </p:txBody>
      </p:sp>
      <p:sp>
        <p:nvSpPr>
          <p:cNvPr id="3" name="Title 2"/>
          <p:cNvSpPr>
            <a:spLocks noGrp="1"/>
          </p:cNvSpPr>
          <p:nvPr>
            <p:ph type="title"/>
          </p:nvPr>
        </p:nvSpPr>
        <p:spPr/>
        <p:txBody>
          <a:bodyPr/>
          <a:lstStyle/>
          <a:p>
            <a:r>
              <a:rPr lang="en-US" b="1" dirty="0" err="1" smtClean="0"/>
              <a:t>Gaslighting</a:t>
            </a:r>
            <a:r>
              <a:rPr lang="en-US" b="1" dirty="0" smtClean="0"/>
              <a:t>?</a:t>
            </a:r>
            <a:endParaRPr lang="en-GB"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Sir Charles is told a </a:t>
            </a:r>
            <a:r>
              <a:rPr lang="en-US" b="1" dirty="0" err="1" smtClean="0"/>
              <a:t>rumour</a:t>
            </a:r>
            <a:r>
              <a:rPr lang="en-US" dirty="0" smtClean="0"/>
              <a:t> that the local farmer’s son has been matched with “a fine London lady that boards at the </a:t>
            </a:r>
            <a:r>
              <a:rPr lang="en-US" dirty="0" smtClean="0">
                <a:solidFill>
                  <a:schemeClr val="tx2"/>
                </a:solidFill>
              </a:rPr>
              <a:t>parson’s</a:t>
            </a:r>
            <a:r>
              <a:rPr lang="en-US" dirty="0" smtClean="0"/>
              <a:t>” (H&amp;S 81)</a:t>
            </a:r>
          </a:p>
          <a:p>
            <a:pPr>
              <a:buNone/>
            </a:pPr>
            <a:endParaRPr lang="en-US" dirty="0" smtClean="0"/>
          </a:p>
          <a:p>
            <a:pPr>
              <a:buNone/>
            </a:pPr>
            <a:r>
              <a:rPr lang="en-US" dirty="0" smtClean="0">
                <a:solidFill>
                  <a:schemeClr val="tx2"/>
                </a:solidFill>
              </a:rPr>
              <a:t>	Parson </a:t>
            </a:r>
            <a:r>
              <a:rPr lang="en-US" dirty="0" smtClean="0">
                <a:solidFill>
                  <a:schemeClr val="tx2"/>
                </a:solidFill>
                <a:sym typeface="Wingdings" pitchFamily="2" charset="2"/>
              </a:rPr>
              <a:t></a:t>
            </a:r>
            <a:r>
              <a:rPr lang="en-US" dirty="0" smtClean="0">
                <a:sym typeface="Wingdings" pitchFamily="2" charset="2"/>
              </a:rPr>
              <a:t> </a:t>
            </a:r>
            <a:r>
              <a:rPr lang="en-US" dirty="0" smtClean="0"/>
              <a:t>A vicar or any other beneficed member of the clergy of the Church of England; a chaplain, curate, or any Anglican clergyman; a minister or preacher of any Christian denomination, a clergyman. Sometimes with pejorative connotation.</a:t>
            </a:r>
            <a:endParaRPr lang="en-GB" dirty="0"/>
          </a:p>
        </p:txBody>
      </p:sp>
      <p:sp>
        <p:nvSpPr>
          <p:cNvPr id="3" name="Title 2"/>
          <p:cNvSpPr>
            <a:spLocks noGrp="1"/>
          </p:cNvSpPr>
          <p:nvPr>
            <p:ph type="title"/>
          </p:nvPr>
        </p:nvSpPr>
        <p:spPr/>
        <p:txBody>
          <a:bodyPr/>
          <a:lstStyle/>
          <a:p>
            <a:r>
              <a:rPr lang="en-US" b="1" dirty="0" err="1" smtClean="0"/>
              <a:t>Rumours</a:t>
            </a:r>
            <a:r>
              <a:rPr lang="en-US" b="1" dirty="0" smtClean="0"/>
              <a:t> &amp; Misunderstandings</a:t>
            </a:r>
            <a:endParaRPr lang="en-GB"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“At the sight of his young rival </a:t>
            </a:r>
            <a:r>
              <a:rPr lang="en-GB" dirty="0" smtClean="0">
                <a:solidFill>
                  <a:schemeClr val="tx2"/>
                </a:solidFill>
              </a:rPr>
              <a:t>his heart throbbed as if it would leave his breast</a:t>
            </a:r>
            <a:r>
              <a:rPr lang="en-GB" dirty="0" smtClean="0"/>
              <a:t>: he hastily retreated behind the hedge, determined to watch his motions; for he imagined, and with reason, that he came there to meet his mistress; and who that mi- stress was, whether Sophia, or the curate's daughter, was the distracting doubt, which he now expected to have satisfied.”</a:t>
            </a:r>
          </a:p>
          <a:p>
            <a:r>
              <a:rPr lang="en-GB" dirty="0" smtClean="0"/>
              <a:t>Resulting in Sir Charles leaving for Paris &amp; contracting a </a:t>
            </a:r>
            <a:r>
              <a:rPr lang="en-GB" dirty="0" smtClean="0">
                <a:solidFill>
                  <a:schemeClr val="tx2"/>
                </a:solidFill>
              </a:rPr>
              <a:t>“violent fever” (H&amp;S 107)</a:t>
            </a:r>
          </a:p>
          <a:p>
            <a:pPr lvl="1"/>
            <a:r>
              <a:rPr lang="en-US" dirty="0" smtClean="0"/>
              <a:t>Sentimental hero trope, to be overtaken by emotion</a:t>
            </a:r>
            <a:endParaRPr lang="en-GB" dirty="0" smtClean="0">
              <a:solidFill>
                <a:schemeClr val="tx2"/>
              </a:solidFill>
            </a:endParaRPr>
          </a:p>
          <a:p>
            <a:pPr>
              <a:buNone/>
            </a:pPr>
            <a:endParaRPr lang="en-US" dirty="0" smtClean="0">
              <a:solidFill>
                <a:schemeClr val="tx2"/>
              </a:solidFill>
            </a:endParaRPr>
          </a:p>
          <a:p>
            <a:pPr>
              <a:buNone/>
            </a:pPr>
            <a:endParaRPr lang="en-GB" dirty="0" smtClean="0">
              <a:solidFill>
                <a:schemeClr val="tx2"/>
              </a:solidFill>
            </a:endParaRPr>
          </a:p>
          <a:p>
            <a:endParaRPr lang="en-GB" dirty="0"/>
          </a:p>
        </p:txBody>
      </p:sp>
      <p:sp>
        <p:nvSpPr>
          <p:cNvPr id="3" name="Title 2"/>
          <p:cNvSpPr>
            <a:spLocks noGrp="1"/>
          </p:cNvSpPr>
          <p:nvPr>
            <p:ph type="title"/>
          </p:nvPr>
        </p:nvSpPr>
        <p:spPr/>
        <p:txBody>
          <a:bodyPr/>
          <a:lstStyle/>
          <a:p>
            <a:r>
              <a:rPr lang="en-US" b="1" dirty="0" smtClean="0"/>
              <a:t>High Emotions</a:t>
            </a:r>
            <a:endParaRPr lang="en-GB"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3200" dirty="0" smtClean="0"/>
              <a:t>“I am very well informed, that a match has been be proposed to[Sir Charles], and he has given so favourable an answer that it is expected the marriage will be concluded, as soon as he comes from Paris” (H&amp;S 107)</a:t>
            </a:r>
          </a:p>
          <a:p>
            <a:endParaRPr lang="en-GB" dirty="0" smtClean="0"/>
          </a:p>
          <a:p>
            <a:endParaRPr lang="en-GB" dirty="0"/>
          </a:p>
        </p:txBody>
      </p:sp>
      <p:sp>
        <p:nvSpPr>
          <p:cNvPr id="3" name="Title 2"/>
          <p:cNvSpPr>
            <a:spLocks noGrp="1"/>
          </p:cNvSpPr>
          <p:nvPr>
            <p:ph type="title"/>
          </p:nvPr>
        </p:nvSpPr>
        <p:spPr/>
        <p:txBody>
          <a:bodyPr/>
          <a:lstStyle/>
          <a:p>
            <a:r>
              <a:rPr lang="en-US" b="1" dirty="0" err="1" smtClean="0"/>
              <a:t>Rumours</a:t>
            </a:r>
            <a:endParaRPr lang="en-GB"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791200"/>
          </a:xfrm>
        </p:spPr>
        <p:txBody>
          <a:bodyPr>
            <a:normAutofit/>
          </a:bodyPr>
          <a:lstStyle/>
          <a:p>
            <a:r>
              <a:rPr lang="en-GB" sz="2800" dirty="0" smtClean="0"/>
              <a:t>Sophia learns that </a:t>
            </a:r>
            <a:r>
              <a:rPr lang="en-GB" sz="2800" dirty="0" err="1" smtClean="0"/>
              <a:t>Harriot</a:t>
            </a:r>
            <a:r>
              <a:rPr lang="en-GB" sz="2800" dirty="0" smtClean="0"/>
              <a:t> is living in the house that Sir Charles had bought for Sophia:</a:t>
            </a:r>
          </a:p>
          <a:p>
            <a:endParaRPr lang="en-GB" sz="2800" dirty="0" smtClean="0"/>
          </a:p>
          <a:p>
            <a:pPr lvl="1"/>
            <a:r>
              <a:rPr lang="en-GB" sz="2800" dirty="0" smtClean="0"/>
              <a:t>“first thought that stuck the amazed Sophia was, that Sir Charles, either following the motions of his natural inconstancy, or in revenge of her supposed contempt of him, had married </a:t>
            </a:r>
            <a:r>
              <a:rPr lang="en-GB" sz="2800" dirty="0" err="1" smtClean="0"/>
              <a:t>Harriot</a:t>
            </a:r>
            <a:r>
              <a:rPr lang="en-GB" sz="2800" dirty="0" smtClean="0"/>
              <a:t>.” (H&amp;S 96)</a:t>
            </a:r>
          </a:p>
          <a:p>
            <a:pPr lvl="1"/>
            <a:endParaRPr lang="en-GB" sz="2800" dirty="0" smtClean="0"/>
          </a:p>
          <a:p>
            <a:r>
              <a:rPr lang="en-GB" sz="2800" dirty="0" smtClean="0"/>
              <a:t>BUT what she finds out from her sister is more troubling, that Lord L has purchased the house from Sir Charles</a:t>
            </a:r>
          </a:p>
          <a:p>
            <a:endParaRPr lang="en-GB" dirty="0" smtClean="0"/>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solidFill>
                  <a:schemeClr val="tx2">
                    <a:lumMod val="90000"/>
                  </a:schemeClr>
                </a:solidFill>
              </a:rPr>
              <a:t>Trifler </a:t>
            </a:r>
            <a:r>
              <a:rPr lang="en-US" sz="3200" dirty="0" smtClean="0">
                <a:solidFill>
                  <a:schemeClr val="tx2">
                    <a:lumMod val="90000"/>
                  </a:schemeClr>
                </a:solidFill>
                <a:sym typeface="Wingdings" pitchFamily="2" charset="2"/>
              </a:rPr>
              <a:t></a:t>
            </a:r>
            <a:r>
              <a:rPr lang="en-US" sz="3200" dirty="0" smtClean="0">
                <a:sym typeface="Wingdings" pitchFamily="2" charset="2"/>
              </a:rPr>
              <a:t> fondness for reading, brother tutors her (polite)</a:t>
            </a:r>
          </a:p>
          <a:p>
            <a:r>
              <a:rPr lang="en-US" sz="3200" dirty="0" err="1" smtClean="0">
                <a:solidFill>
                  <a:schemeClr val="tx2">
                    <a:lumMod val="90000"/>
                  </a:schemeClr>
                </a:solidFill>
                <a:sym typeface="Wingdings" pitchFamily="2" charset="2"/>
              </a:rPr>
              <a:t>Harriot</a:t>
            </a:r>
            <a:r>
              <a:rPr lang="en-US" sz="3200" dirty="0" smtClean="0">
                <a:solidFill>
                  <a:schemeClr val="tx2">
                    <a:lumMod val="90000"/>
                  </a:schemeClr>
                </a:solidFill>
                <a:sym typeface="Wingdings" pitchFamily="2" charset="2"/>
              </a:rPr>
              <a:t> </a:t>
            </a:r>
            <a:r>
              <a:rPr lang="en-US" sz="3200" dirty="0" smtClean="0">
                <a:sym typeface="Wingdings" pitchFamily="2" charset="2"/>
              </a:rPr>
              <a:t> attending boarding school (amusement)</a:t>
            </a:r>
          </a:p>
          <a:p>
            <a:r>
              <a:rPr lang="en-US" sz="3200" dirty="0" smtClean="0">
                <a:solidFill>
                  <a:schemeClr val="tx2">
                    <a:lumMod val="90000"/>
                  </a:schemeClr>
                </a:solidFill>
                <a:sym typeface="Wingdings" pitchFamily="2" charset="2"/>
              </a:rPr>
              <a:t>Sophia </a:t>
            </a:r>
            <a:r>
              <a:rPr lang="en-US" sz="3200" dirty="0" smtClean="0">
                <a:sym typeface="Wingdings" pitchFamily="2" charset="2"/>
              </a:rPr>
              <a:t> fondness for reading, Mr. Herbert tutors her (polite)</a:t>
            </a:r>
          </a:p>
          <a:p>
            <a:r>
              <a:rPr lang="en-US" sz="3200" dirty="0" smtClean="0">
                <a:solidFill>
                  <a:schemeClr val="tx2">
                    <a:lumMod val="90000"/>
                  </a:schemeClr>
                </a:solidFill>
                <a:sym typeface="Wingdings" pitchFamily="2" charset="2"/>
              </a:rPr>
              <a:t>Dolly </a:t>
            </a:r>
            <a:r>
              <a:rPr lang="en-US" sz="3200" dirty="0" smtClean="0">
                <a:sym typeface="Wingdings" pitchFamily="2" charset="2"/>
              </a:rPr>
              <a:t> father educates his daughters (practical)</a:t>
            </a:r>
            <a:endParaRPr lang="en-GB" sz="3200" dirty="0"/>
          </a:p>
        </p:txBody>
      </p:sp>
      <p:sp>
        <p:nvSpPr>
          <p:cNvPr id="3" name="Title 2"/>
          <p:cNvSpPr>
            <a:spLocks noGrp="1"/>
          </p:cNvSpPr>
          <p:nvPr>
            <p:ph type="title"/>
          </p:nvPr>
        </p:nvSpPr>
        <p:spPr>
          <a:xfrm>
            <a:off x="304800" y="152400"/>
            <a:ext cx="8686800" cy="1066800"/>
          </a:xfrm>
        </p:spPr>
        <p:txBody>
          <a:bodyPr>
            <a:normAutofit fontScale="90000"/>
          </a:bodyPr>
          <a:lstStyle/>
          <a:p>
            <a:r>
              <a:rPr lang="en-US" b="1" dirty="0" smtClean="0"/>
              <a:t>Review: Representations of Education:</a:t>
            </a:r>
            <a:endParaRPr lang="en-GB"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lnSpcReduction="10000"/>
          </a:bodyPr>
          <a:lstStyle/>
          <a:p>
            <a:r>
              <a:rPr lang="en-GB" sz="3200" dirty="0" smtClean="0"/>
              <a:t>“Among those who looking upon [</a:t>
            </a:r>
            <a:r>
              <a:rPr lang="en-GB" sz="3200" dirty="0" err="1" smtClean="0"/>
              <a:t>Harriot</a:t>
            </a:r>
            <a:r>
              <a:rPr lang="en-GB" sz="3200" dirty="0" smtClean="0"/>
              <a:t>] as a conquest of no great difficulty formed the mortifying design of making a mistress of her, was Sir Charles Stanley, a young baronet of a large estate, a most agreeable person, and engaging address: his fine qualities made him the delight of all who knew him, and even envy itself allowed him to be a man of strictest honour and unblemished integrity” (H&amp;S 6).</a:t>
            </a:r>
          </a:p>
          <a:p>
            <a:endParaRPr lang="en-GB" dirty="0"/>
          </a:p>
        </p:txBody>
      </p:sp>
      <p:sp>
        <p:nvSpPr>
          <p:cNvPr id="5" name="Title 4"/>
          <p:cNvSpPr>
            <a:spLocks noGrp="1"/>
          </p:cNvSpPr>
          <p:nvPr>
            <p:ph type="title"/>
          </p:nvPr>
        </p:nvSpPr>
        <p:spPr/>
        <p:txBody>
          <a:bodyPr/>
          <a:lstStyle/>
          <a:p>
            <a:r>
              <a:rPr lang="en-US" b="1" dirty="0" err="1" smtClean="0"/>
              <a:t>Harriot’s</a:t>
            </a:r>
            <a:r>
              <a:rPr lang="en-US" b="1" dirty="0" smtClean="0"/>
              <a:t> Immoral Decisions</a:t>
            </a:r>
            <a:endParaRPr lang="en-GB"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53000"/>
          </a:xfrm>
        </p:spPr>
        <p:txBody>
          <a:bodyPr>
            <a:normAutofit lnSpcReduction="10000"/>
          </a:bodyPr>
          <a:lstStyle/>
          <a:p>
            <a:r>
              <a:rPr lang="en-GB" dirty="0" smtClean="0"/>
              <a:t>“Without any preparation therefore, she introduced the name of </a:t>
            </a:r>
            <a:r>
              <a:rPr lang="en-GB" b="1" dirty="0" smtClean="0">
                <a:solidFill>
                  <a:schemeClr val="tx2">
                    <a:lumMod val="90000"/>
                  </a:schemeClr>
                </a:solidFill>
              </a:rPr>
              <a:t>Lord L----, </a:t>
            </a:r>
            <a:r>
              <a:rPr lang="en-GB" dirty="0" smtClean="0"/>
              <a:t>a young nobleman who was just returned from his travels, and lavishing a thousand encomiums upon his person, and his elegant taste in dress, added, " That he was the best bred man in the world, and had entertained her, so agreeably one night at the play, when happening to come into a box where file was with a lady of her acquaintance, that they did not mind a word the players said, he was so diverting“ (H&amp;S 9).</a:t>
            </a:r>
          </a:p>
          <a:p>
            <a:endParaRPr lang="en-GB" dirty="0" smtClean="0"/>
          </a:p>
          <a:p>
            <a:pPr>
              <a:buNone/>
            </a:pPr>
            <a:r>
              <a:rPr lang="en-US" dirty="0" smtClean="0"/>
              <a:t>	</a:t>
            </a:r>
            <a:r>
              <a:rPr lang="en-US" dirty="0" smtClean="0">
                <a:solidFill>
                  <a:schemeClr val="tx2">
                    <a:lumMod val="90000"/>
                  </a:schemeClr>
                </a:solidFill>
              </a:rPr>
              <a:t>N.B. Common convention to leave out the full name of a character to protect their identity </a:t>
            </a:r>
            <a:endParaRPr lang="en-GB" dirty="0" smtClean="0">
              <a:solidFill>
                <a:schemeClr val="tx2">
                  <a:lumMod val="90000"/>
                </a:schemeClr>
              </a:solidFill>
            </a:endParaRPr>
          </a:p>
          <a:p>
            <a:endParaRPr lang="en-GB" dirty="0"/>
          </a:p>
        </p:txBody>
      </p:sp>
      <p:sp>
        <p:nvSpPr>
          <p:cNvPr id="3" name="Title 2"/>
          <p:cNvSpPr>
            <a:spLocks noGrp="1"/>
          </p:cNvSpPr>
          <p:nvPr>
            <p:ph type="title"/>
          </p:nvPr>
        </p:nvSpPr>
        <p:spPr/>
        <p:txBody>
          <a:bodyPr/>
          <a:lstStyle/>
          <a:p>
            <a:r>
              <a:rPr lang="en-US" b="1" dirty="0" smtClean="0"/>
              <a:t>Lord L</a:t>
            </a:r>
            <a:endParaRPr lang="en-GB"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76800"/>
          </a:xfrm>
        </p:spPr>
        <p:txBody>
          <a:bodyPr>
            <a:normAutofit lnSpcReduction="10000"/>
          </a:bodyPr>
          <a:lstStyle/>
          <a:p>
            <a:r>
              <a:rPr lang="en-GB" dirty="0" smtClean="0"/>
              <a:t>“</a:t>
            </a:r>
            <a:r>
              <a:rPr lang="en-GB" dirty="0" err="1" smtClean="0"/>
              <a:t>Harriot</a:t>
            </a:r>
            <a:r>
              <a:rPr lang="en-GB" dirty="0" smtClean="0"/>
              <a:t> received this invitation with joy; for such was the depravity of her mind, that she exulted in having an opportunity of </a:t>
            </a:r>
            <a:r>
              <a:rPr lang="en-GB" dirty="0" smtClean="0">
                <a:solidFill>
                  <a:schemeClr val="tx2"/>
                </a:solidFill>
              </a:rPr>
              <a:t>displaying the </a:t>
            </a:r>
            <a:r>
              <a:rPr lang="en-GB" dirty="0" err="1" smtClean="0">
                <a:solidFill>
                  <a:schemeClr val="tx2"/>
                </a:solidFill>
              </a:rPr>
              <a:t>granduer</a:t>
            </a:r>
            <a:r>
              <a:rPr lang="en-GB" dirty="0" smtClean="0">
                <a:solidFill>
                  <a:schemeClr val="tx2"/>
                </a:solidFill>
              </a:rPr>
              <a:t> of her dress, and equipage</a:t>
            </a:r>
            <a:r>
              <a:rPr lang="en-GB" dirty="0" smtClean="0"/>
              <a:t> to her sifter; to her who had made virtuous poverty her choice, and </a:t>
            </a:r>
            <a:r>
              <a:rPr lang="en-GB" dirty="0" err="1" smtClean="0"/>
              <a:t>shewn</a:t>
            </a:r>
            <a:r>
              <a:rPr lang="en-GB" dirty="0" smtClean="0"/>
              <a:t> that she despised riches, when they were to be purchased by guilt. The wretched fallen </a:t>
            </a:r>
            <a:r>
              <a:rPr lang="en-GB" dirty="0" err="1" smtClean="0"/>
              <a:t>Harriot</a:t>
            </a:r>
            <a:r>
              <a:rPr lang="en-GB" dirty="0" smtClean="0"/>
              <a:t> was proud ! </a:t>
            </a:r>
            <a:r>
              <a:rPr lang="en-GB" dirty="0" smtClean="0">
                <a:solidFill>
                  <a:schemeClr val="tx2"/>
                </a:solidFill>
              </a:rPr>
              <a:t>The diamonds that glittered in her hair, the gilt chariot, and the luxurious table</a:t>
            </a:r>
            <a:r>
              <a:rPr lang="en-GB" dirty="0" smtClean="0"/>
              <a:t>; these monuments of her disgrace contributed to keep up the insolence of a woman, who by the loss of her honour was lower than the meanest of her servants, who could boast of an uncorrupted virtue” (H&amp;S 103)</a:t>
            </a:r>
            <a:endParaRPr lang="en-GB" dirty="0"/>
          </a:p>
        </p:txBody>
      </p:sp>
      <p:sp>
        <p:nvSpPr>
          <p:cNvPr id="3" name="Title 2"/>
          <p:cNvSpPr>
            <a:spLocks noGrp="1"/>
          </p:cNvSpPr>
          <p:nvPr>
            <p:ph type="title"/>
          </p:nvPr>
        </p:nvSpPr>
        <p:spPr/>
        <p:txBody>
          <a:bodyPr>
            <a:normAutofit fontScale="90000"/>
          </a:bodyPr>
          <a:lstStyle/>
          <a:p>
            <a:r>
              <a:rPr lang="en-US" b="1" dirty="0" err="1" smtClean="0"/>
              <a:t>Harriot’s</a:t>
            </a:r>
            <a:r>
              <a:rPr lang="en-US" b="1" dirty="0" smtClean="0"/>
              <a:t> Education as her Downfall?</a:t>
            </a:r>
            <a:endParaRPr lang="en-GB"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GB" dirty="0" smtClean="0">
                <a:solidFill>
                  <a:schemeClr val="tx2"/>
                </a:solidFill>
              </a:rPr>
              <a:t>“</a:t>
            </a:r>
            <a:r>
              <a:rPr lang="en-GB" dirty="0" err="1" smtClean="0">
                <a:solidFill>
                  <a:schemeClr val="tx2"/>
                </a:solidFill>
              </a:rPr>
              <a:t>Harriot</a:t>
            </a:r>
            <a:r>
              <a:rPr lang="en-GB" dirty="0" smtClean="0">
                <a:solidFill>
                  <a:schemeClr val="tx2"/>
                </a:solidFill>
              </a:rPr>
              <a:t>, during the time she lived with her mother, had been courted by a young tradesman in tolerable circumstances; and although she thought it great insolence for a person in business to pretend to her, yet, actuated by a true spirit of coquetry, while she despised the lover, she took pleasure in his addresses” (H&amp;S 119).</a:t>
            </a:r>
          </a:p>
          <a:p>
            <a:r>
              <a:rPr lang="en-US" dirty="0" smtClean="0"/>
              <a:t>She is angry that Sophia is marrying a man of rank</a:t>
            </a:r>
          </a:p>
          <a:p>
            <a:r>
              <a:rPr lang="en-US" dirty="0" smtClean="0"/>
              <a:t>BUT her scandalous </a:t>
            </a:r>
            <a:r>
              <a:rPr lang="en-US" dirty="0" err="1" smtClean="0"/>
              <a:t>behaviour</a:t>
            </a:r>
            <a:r>
              <a:rPr lang="en-US" dirty="0" smtClean="0"/>
              <a:t> she had lost her advantage</a:t>
            </a:r>
          </a:p>
          <a:p>
            <a:r>
              <a:rPr lang="en-US" dirty="0" smtClean="0"/>
              <a:t>Sir Charles “procures” her a husband</a:t>
            </a:r>
            <a:endParaRPr lang="en-GB" dirty="0"/>
          </a:p>
        </p:txBody>
      </p:sp>
      <p:sp>
        <p:nvSpPr>
          <p:cNvPr id="3" name="Title 2"/>
          <p:cNvSpPr>
            <a:spLocks noGrp="1"/>
          </p:cNvSpPr>
          <p:nvPr>
            <p:ph type="title"/>
          </p:nvPr>
        </p:nvSpPr>
        <p:spPr/>
        <p:txBody>
          <a:bodyPr/>
          <a:lstStyle/>
          <a:p>
            <a:r>
              <a:rPr lang="en-US" b="1" dirty="0" err="1" smtClean="0"/>
              <a:t>Harriot’s</a:t>
            </a:r>
            <a:r>
              <a:rPr lang="en-US" b="1" dirty="0" smtClean="0"/>
              <a:t> Downfall</a:t>
            </a:r>
            <a:endParaRPr lang="en-GB"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arenR"/>
            </a:pPr>
            <a:r>
              <a:rPr lang="en-GB" sz="3200" dirty="0" smtClean="0"/>
              <a:t>Do you think </a:t>
            </a:r>
            <a:r>
              <a:rPr lang="en-GB" sz="3200" dirty="0" err="1" smtClean="0"/>
              <a:t>Harriot’s</a:t>
            </a:r>
            <a:r>
              <a:rPr lang="en-GB" sz="3200" dirty="0" smtClean="0"/>
              <a:t> ending is justified?</a:t>
            </a:r>
          </a:p>
          <a:p>
            <a:pPr marL="514350" indent="-514350">
              <a:buFont typeface="+mj-lt"/>
              <a:buAutoNum type="arabicParenR"/>
            </a:pPr>
            <a:r>
              <a:rPr lang="en-GB" sz="3200" dirty="0" smtClean="0"/>
              <a:t>How do you rate Sir Charles’ overall character?</a:t>
            </a:r>
          </a:p>
          <a:p>
            <a:pPr marL="514350" indent="-514350">
              <a:buFont typeface="+mj-lt"/>
              <a:buAutoNum type="arabicPeriod"/>
            </a:pPr>
            <a:endParaRPr lang="en-GB" dirty="0"/>
          </a:p>
        </p:txBody>
      </p:sp>
      <p:sp>
        <p:nvSpPr>
          <p:cNvPr id="3" name="Title 2"/>
          <p:cNvSpPr>
            <a:spLocks noGrp="1"/>
          </p:cNvSpPr>
          <p:nvPr>
            <p:ph type="title"/>
          </p:nvPr>
        </p:nvSpPr>
        <p:spPr/>
        <p:txBody>
          <a:bodyPr/>
          <a:lstStyle/>
          <a:p>
            <a:r>
              <a:rPr lang="en-US" b="1" dirty="0" smtClean="0"/>
              <a:t>Discussion Questions:</a:t>
            </a:r>
            <a:endParaRPr lang="en-GB"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395536" y="1412776"/>
            <a:ext cx="4023360" cy="704088"/>
          </a:xfrm>
        </p:spPr>
        <p:txBody>
          <a:bodyPr>
            <a:normAutofit/>
          </a:bodyPr>
          <a:lstStyle/>
          <a:p>
            <a:r>
              <a:rPr lang="en-US" sz="2800" u="sng" dirty="0" smtClean="0"/>
              <a:t>To Trifle (verb)</a:t>
            </a:r>
            <a:endParaRPr lang="en-US" sz="2800" u="sng" dirty="0"/>
          </a:p>
        </p:txBody>
      </p:sp>
      <p:sp>
        <p:nvSpPr>
          <p:cNvPr id="6" name="Content Placeholder 5"/>
          <p:cNvSpPr>
            <a:spLocks noGrp="1"/>
          </p:cNvSpPr>
          <p:nvPr>
            <p:ph sz="half" idx="2"/>
          </p:nvPr>
        </p:nvSpPr>
        <p:spPr>
          <a:xfrm>
            <a:off x="467544" y="2564904"/>
            <a:ext cx="4023360" cy="4032448"/>
          </a:xfrm>
        </p:spPr>
        <p:txBody>
          <a:bodyPr>
            <a:normAutofit/>
          </a:bodyPr>
          <a:lstStyle/>
          <a:p>
            <a:pPr algn="l">
              <a:buFont typeface="Arial" pitchFamily="34" charset="0"/>
              <a:buChar char="•"/>
            </a:pPr>
            <a:r>
              <a:rPr lang="en-US" sz="2400" dirty="0" smtClean="0"/>
              <a:t>To act without weight or dignity; to act with levity</a:t>
            </a:r>
          </a:p>
          <a:p>
            <a:pPr algn="l">
              <a:buFont typeface="Arial" pitchFamily="34" charset="0"/>
              <a:buChar char="•"/>
            </a:pPr>
            <a:r>
              <a:rPr lang="en-US" sz="2400" dirty="0" smtClean="0"/>
              <a:t>To mock; to play the fool</a:t>
            </a:r>
          </a:p>
          <a:p>
            <a:pPr algn="l">
              <a:buFont typeface="Arial" pitchFamily="34" charset="0"/>
              <a:buChar char="•"/>
            </a:pPr>
            <a:r>
              <a:rPr lang="en-US" sz="2400" dirty="0" smtClean="0"/>
              <a:t>To indulge light amusement</a:t>
            </a:r>
          </a:p>
          <a:p>
            <a:pPr algn="l">
              <a:buFont typeface="Arial" pitchFamily="34" charset="0"/>
              <a:buChar char="•"/>
            </a:pPr>
            <a:r>
              <a:rPr lang="en-US" sz="2400" dirty="0" smtClean="0"/>
              <a:t>To be of no importance</a:t>
            </a:r>
          </a:p>
          <a:p>
            <a:pPr algn="l">
              <a:buFont typeface="Arial" pitchFamily="34" charset="0"/>
              <a:buChar char="•"/>
            </a:pPr>
            <a:r>
              <a:rPr lang="en-US" sz="2400" dirty="0" smtClean="0"/>
              <a:t>To make no importance</a:t>
            </a:r>
            <a:endParaRPr lang="en-US" sz="2400" dirty="0"/>
          </a:p>
        </p:txBody>
      </p:sp>
      <p:sp>
        <p:nvSpPr>
          <p:cNvPr id="7" name="Content Placeholder 6"/>
          <p:cNvSpPr>
            <a:spLocks noGrp="1"/>
          </p:cNvSpPr>
          <p:nvPr>
            <p:ph sz="quarter" idx="4"/>
          </p:nvPr>
        </p:nvSpPr>
        <p:spPr>
          <a:xfrm>
            <a:off x="4644008" y="2492896"/>
            <a:ext cx="4023360" cy="4104456"/>
          </a:xfrm>
        </p:spPr>
        <p:txBody>
          <a:bodyPr>
            <a:noAutofit/>
          </a:bodyPr>
          <a:lstStyle/>
          <a:p>
            <a:pPr algn="l">
              <a:buFont typeface="Arial" pitchFamily="34" charset="0"/>
              <a:buChar char="•"/>
            </a:pPr>
            <a:r>
              <a:rPr lang="en-US" sz="2400" dirty="0" smtClean="0"/>
              <a:t> One who acts with levity; one who talks with folly</a:t>
            </a:r>
          </a:p>
          <a:p>
            <a:pPr algn="l">
              <a:buFont typeface="Arial" pitchFamily="34" charset="0"/>
              <a:buChar char="•"/>
            </a:pPr>
            <a:r>
              <a:rPr lang="en-US" sz="2400" dirty="0" smtClean="0"/>
              <a:t> A Dallier</a:t>
            </a:r>
          </a:p>
          <a:p>
            <a:pPr algn="l">
              <a:buFont typeface="Arial" pitchFamily="34" charset="0"/>
              <a:buChar char="•"/>
            </a:pPr>
            <a:r>
              <a:rPr lang="en-US" sz="2400" dirty="0" smtClean="0"/>
              <a:t>A Doodle</a:t>
            </a:r>
          </a:p>
          <a:p>
            <a:pPr algn="l">
              <a:buFont typeface="Arial" pitchFamily="34" charset="0"/>
              <a:buChar char="•"/>
            </a:pPr>
            <a:r>
              <a:rPr lang="en-US" sz="2400" dirty="0" smtClean="0"/>
              <a:t>A </a:t>
            </a:r>
            <a:r>
              <a:rPr lang="en-US" sz="2400" dirty="0" err="1" smtClean="0"/>
              <a:t>Fribbler</a:t>
            </a:r>
            <a:endParaRPr lang="en-US" sz="2400" dirty="0" smtClean="0"/>
          </a:p>
          <a:p>
            <a:pPr algn="l">
              <a:buFont typeface="Arial" pitchFamily="34" charset="0"/>
              <a:buChar char="•"/>
            </a:pPr>
            <a:r>
              <a:rPr lang="en-US" sz="2400" dirty="0" smtClean="0"/>
              <a:t>Impertinent</a:t>
            </a:r>
          </a:p>
          <a:p>
            <a:pPr algn="l">
              <a:buFont typeface="Arial" pitchFamily="34" charset="0"/>
              <a:buChar char="•"/>
            </a:pPr>
            <a:r>
              <a:rPr lang="en-US" sz="2400" dirty="0" smtClean="0"/>
              <a:t>Simpleton</a:t>
            </a:r>
          </a:p>
          <a:p>
            <a:pPr algn="l">
              <a:buFont typeface="Arial" pitchFamily="34" charset="0"/>
              <a:buChar char="•"/>
            </a:pPr>
            <a:r>
              <a:rPr lang="en-US" sz="2400" dirty="0" smtClean="0"/>
              <a:t>Wanton</a:t>
            </a:r>
            <a:endParaRPr lang="en-US" sz="2400" dirty="0"/>
          </a:p>
        </p:txBody>
      </p:sp>
      <p:sp>
        <p:nvSpPr>
          <p:cNvPr id="4" name="Title 3"/>
          <p:cNvSpPr>
            <a:spLocks noGrp="1"/>
          </p:cNvSpPr>
          <p:nvPr>
            <p:ph type="title"/>
          </p:nvPr>
        </p:nvSpPr>
        <p:spPr/>
        <p:txBody>
          <a:bodyPr>
            <a:normAutofit/>
          </a:bodyPr>
          <a:lstStyle/>
          <a:p>
            <a:r>
              <a:rPr lang="en-US" sz="4400" b="1" dirty="0" smtClean="0"/>
              <a:t>Review: What is a Trifler?</a:t>
            </a:r>
            <a:endParaRPr lang="en-US" sz="4400" b="1" dirty="0"/>
          </a:p>
        </p:txBody>
      </p:sp>
      <p:sp>
        <p:nvSpPr>
          <p:cNvPr id="8" name="Text Placeholder 7"/>
          <p:cNvSpPr>
            <a:spLocks noGrp="1"/>
          </p:cNvSpPr>
          <p:nvPr>
            <p:ph type="body" idx="3"/>
          </p:nvPr>
        </p:nvSpPr>
        <p:spPr>
          <a:xfrm>
            <a:off x="4499992" y="1340768"/>
            <a:ext cx="4023360" cy="704088"/>
          </a:xfrm>
        </p:spPr>
        <p:txBody>
          <a:bodyPr>
            <a:normAutofit/>
          </a:bodyPr>
          <a:lstStyle/>
          <a:p>
            <a:r>
              <a:rPr lang="en-US" sz="2800" u="sng" dirty="0" smtClean="0"/>
              <a:t>Trifler (noun)</a:t>
            </a:r>
            <a:endParaRPr lang="en-US" sz="2800" u="sng" dirty="0"/>
          </a:p>
        </p:txBody>
      </p:sp>
    </p:spTree>
    <p:extLst>
      <p:ext uri="{BB962C8B-B14F-4D97-AF65-F5344CB8AC3E}">
        <p14:creationId xmlns:p14="http://schemas.microsoft.com/office/powerpoint/2010/main" xmlns="" val="2654059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267200"/>
          </a:xfrm>
        </p:spPr>
        <p:txBody>
          <a:bodyPr/>
          <a:lstStyle/>
          <a:p>
            <a:pPr>
              <a:buFont typeface="Wingdings" pitchFamily="2" charset="2"/>
              <a:buChar char="Ø"/>
            </a:pPr>
            <a:r>
              <a:rPr lang="en-US" sz="3600" dirty="0" smtClean="0"/>
              <a:t>High emotions leading to illness</a:t>
            </a:r>
          </a:p>
          <a:p>
            <a:pPr>
              <a:buFont typeface="Wingdings" pitchFamily="2" charset="2"/>
              <a:buChar char="Ø"/>
            </a:pPr>
            <a:r>
              <a:rPr lang="en-US" sz="3600" dirty="0" smtClean="0"/>
              <a:t>Suspense</a:t>
            </a:r>
          </a:p>
          <a:p>
            <a:pPr>
              <a:buFont typeface="Wingdings" pitchFamily="2" charset="2"/>
              <a:buChar char="Ø"/>
            </a:pPr>
            <a:r>
              <a:rPr lang="en-US" sz="3600" dirty="0" smtClean="0"/>
              <a:t>Misunderstandings </a:t>
            </a:r>
          </a:p>
          <a:p>
            <a:pPr>
              <a:buFont typeface="Wingdings" pitchFamily="2" charset="2"/>
              <a:buChar char="Ø"/>
            </a:pPr>
            <a:r>
              <a:rPr lang="en-US" sz="3600" dirty="0" smtClean="0"/>
              <a:t>Presumed death </a:t>
            </a:r>
          </a:p>
          <a:p>
            <a:pPr>
              <a:buFont typeface="Wingdings" pitchFamily="2" charset="2"/>
              <a:buChar char="Ø"/>
            </a:pPr>
            <a:r>
              <a:rPr lang="en-US" sz="3600" dirty="0" smtClean="0"/>
              <a:t> Financial strain </a:t>
            </a:r>
          </a:p>
          <a:p>
            <a:pPr>
              <a:buFont typeface="Wingdings" pitchFamily="2" charset="2"/>
              <a:buChar char="Ø"/>
            </a:pPr>
            <a:endParaRPr lang="en-GB" dirty="0"/>
          </a:p>
        </p:txBody>
      </p:sp>
      <p:sp>
        <p:nvSpPr>
          <p:cNvPr id="3" name="Title 2"/>
          <p:cNvSpPr>
            <a:spLocks noGrp="1"/>
          </p:cNvSpPr>
          <p:nvPr>
            <p:ph type="title"/>
          </p:nvPr>
        </p:nvSpPr>
        <p:spPr>
          <a:xfrm>
            <a:off x="533400" y="533400"/>
            <a:ext cx="8229600" cy="1219200"/>
          </a:xfrm>
        </p:spPr>
        <p:txBody>
          <a:bodyPr>
            <a:normAutofit/>
          </a:bodyPr>
          <a:lstStyle/>
          <a:p>
            <a:r>
              <a:rPr lang="en-US" b="1" u="sng" dirty="0" smtClean="0"/>
              <a:t>Review: Sentimental Novel:</a:t>
            </a:r>
            <a:endParaRPr lang="en-GB"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029200"/>
          </a:xfrm>
        </p:spPr>
        <p:txBody>
          <a:bodyPr>
            <a:normAutofit/>
          </a:bodyPr>
          <a:lstStyle/>
          <a:p>
            <a:r>
              <a:rPr lang="en-US" dirty="0" smtClean="0"/>
              <a:t>The </a:t>
            </a:r>
            <a:r>
              <a:rPr lang="en-US" dirty="0" err="1" smtClean="0"/>
              <a:t>Darnleys</a:t>
            </a:r>
            <a:r>
              <a:rPr lang="en-US" dirty="0" smtClean="0"/>
              <a:t> rent out his house</a:t>
            </a:r>
          </a:p>
          <a:p>
            <a:r>
              <a:rPr lang="en-US" dirty="0" smtClean="0"/>
              <a:t>He is a member of the gentry, a Baronet:</a:t>
            </a:r>
          </a:p>
          <a:p>
            <a:pPr lvl="1"/>
            <a:r>
              <a:rPr lang="en-GB" dirty="0" smtClean="0"/>
              <a:t>“Among those who looking upon her as a conquest of no great difficulty formed the mortifying design of making a mistress of her, was Sir Charles Stanley, a young </a:t>
            </a:r>
            <a:r>
              <a:rPr lang="en-GB" dirty="0" smtClean="0">
                <a:solidFill>
                  <a:schemeClr val="tx2">
                    <a:lumMod val="50000"/>
                  </a:schemeClr>
                </a:solidFill>
              </a:rPr>
              <a:t>baronet</a:t>
            </a:r>
            <a:r>
              <a:rPr lang="en-GB" dirty="0" smtClean="0"/>
              <a:t> of a large estate, a most agreeable person, and engaging address: his fine qualities made him the delight of all who knew him, and even envy itself allowed him to be a man of strictest honour and unblemished integrity.” (H&amp;S 6).</a:t>
            </a:r>
          </a:p>
          <a:p>
            <a:pPr lvl="1"/>
            <a:endParaRPr lang="en-US" dirty="0" smtClean="0"/>
          </a:p>
          <a:p>
            <a:endParaRPr lang="en-GB" dirty="0"/>
          </a:p>
        </p:txBody>
      </p:sp>
      <p:sp>
        <p:nvSpPr>
          <p:cNvPr id="3" name="Title 2"/>
          <p:cNvSpPr>
            <a:spLocks noGrp="1"/>
          </p:cNvSpPr>
          <p:nvPr>
            <p:ph type="title"/>
          </p:nvPr>
        </p:nvSpPr>
        <p:spPr/>
        <p:txBody>
          <a:bodyPr/>
          <a:lstStyle/>
          <a:p>
            <a:r>
              <a:rPr lang="en-US" b="1" dirty="0" smtClean="0"/>
              <a:t>Who is Sir Charles?</a:t>
            </a:r>
            <a:endParaRPr lang="en-GB"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Now, a titled order, the lowest that is hereditary, ranking next below a baron, having precedence of all orders of knighthood, except that of the Garter. </a:t>
            </a:r>
            <a:r>
              <a:rPr lang="en-US" sz="3200" dirty="0" smtClean="0">
                <a:solidFill>
                  <a:schemeClr val="tx2"/>
                </a:solidFill>
              </a:rPr>
              <a:t>A baronet is a commoner</a:t>
            </a:r>
            <a:r>
              <a:rPr lang="en-US" sz="3200" dirty="0" smtClean="0"/>
              <a:t>, the principle of the order being ‘to give rank, precedence, and title without privilege.’ (oed.com)</a:t>
            </a:r>
            <a:endParaRPr lang="en-GB" sz="3200" dirty="0"/>
          </a:p>
        </p:txBody>
      </p:sp>
      <p:sp>
        <p:nvSpPr>
          <p:cNvPr id="3" name="Title 2"/>
          <p:cNvSpPr>
            <a:spLocks noGrp="1"/>
          </p:cNvSpPr>
          <p:nvPr>
            <p:ph type="title"/>
          </p:nvPr>
        </p:nvSpPr>
        <p:spPr/>
        <p:txBody>
          <a:bodyPr/>
          <a:lstStyle/>
          <a:p>
            <a:r>
              <a:rPr lang="en-US" b="1" dirty="0" smtClean="0"/>
              <a:t>Key Term: Baronet </a:t>
            </a:r>
            <a:endParaRPr lang="en-GB"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257800"/>
          </a:xfrm>
        </p:spPr>
        <p:txBody>
          <a:bodyPr>
            <a:normAutofit fontScale="92500" lnSpcReduction="10000"/>
          </a:bodyPr>
          <a:lstStyle/>
          <a:p>
            <a:pPr>
              <a:buNone/>
            </a:pPr>
            <a:r>
              <a:rPr lang="en-US" dirty="0" smtClean="0"/>
              <a:t>	“Persons who connect the idea of virtue and goodness with such a character, would find it hard to conceive how a man who lives in a constant course of dissimulation with one part of his species, and who abuses the advantages he has received from nature and fortune in subduing chastity, and ensnaring innocence, can possibly deserve, and establish a reputation for </a:t>
            </a:r>
            <a:r>
              <a:rPr lang="en-US" dirty="0" err="1" smtClean="0"/>
              <a:t>honour</a:t>
            </a:r>
            <a:r>
              <a:rPr lang="en-US" dirty="0" smtClean="0"/>
              <a:t>! but such are the illusions of prejudice, and such the tyranny of custom, that he who is called a man of </a:t>
            </a:r>
            <a:r>
              <a:rPr lang="en-US" dirty="0" smtClean="0">
                <a:solidFill>
                  <a:schemeClr val="tx2"/>
                </a:solidFill>
              </a:rPr>
              <a:t>gallantry</a:t>
            </a:r>
            <a:r>
              <a:rPr lang="en-US" dirty="0" smtClean="0"/>
              <a:t> shall be at the same time esteemed a man of </a:t>
            </a:r>
            <a:r>
              <a:rPr lang="en-US" dirty="0" err="1" smtClean="0"/>
              <a:t>honour</a:t>
            </a:r>
            <a:r>
              <a:rPr lang="en-US" dirty="0" smtClean="0"/>
              <a:t>, though </a:t>
            </a:r>
            <a:r>
              <a:rPr lang="en-US" dirty="0" smtClean="0">
                <a:solidFill>
                  <a:schemeClr val="tx2"/>
                </a:solidFill>
              </a:rPr>
              <a:t>gallantry</a:t>
            </a:r>
            <a:r>
              <a:rPr lang="en-US" dirty="0" smtClean="0"/>
              <a:t> comprehends the worst kind of fraud, cruelty, and injustice.” (H&amp;S 6)</a:t>
            </a:r>
          </a:p>
          <a:p>
            <a:pPr>
              <a:buNone/>
            </a:pPr>
            <a:endParaRPr lang="en-US" dirty="0" smtClean="0"/>
          </a:p>
          <a:p>
            <a:pPr>
              <a:buNone/>
            </a:pPr>
            <a:r>
              <a:rPr lang="en-US" dirty="0" smtClean="0">
                <a:solidFill>
                  <a:schemeClr val="tx2"/>
                </a:solidFill>
              </a:rPr>
              <a:t>Gallantry </a:t>
            </a:r>
            <a:r>
              <a:rPr lang="en-US" dirty="0" smtClean="0">
                <a:solidFill>
                  <a:schemeClr val="tx2"/>
                </a:solidFill>
                <a:sym typeface="Wingdings" pitchFamily="2" charset="2"/>
              </a:rPr>
              <a:t> </a:t>
            </a:r>
            <a:r>
              <a:rPr lang="en-US" dirty="0" smtClean="0">
                <a:solidFill>
                  <a:schemeClr val="tx2"/>
                </a:solidFill>
              </a:rPr>
              <a:t>Courtliness or devotion to the female sex, polite </a:t>
            </a:r>
          </a:p>
          <a:p>
            <a:pPr>
              <a:buNone/>
            </a:pPr>
            <a:r>
              <a:rPr lang="en-US" dirty="0" smtClean="0">
                <a:solidFill>
                  <a:schemeClr val="tx2"/>
                </a:solidFill>
              </a:rPr>
              <a:t>or courteous bearing or attention to ladies (oed.com)</a:t>
            </a:r>
          </a:p>
        </p:txBody>
      </p:sp>
      <p:sp>
        <p:nvSpPr>
          <p:cNvPr id="3" name="Title 2"/>
          <p:cNvSpPr>
            <a:spLocks noGrp="1"/>
          </p:cNvSpPr>
          <p:nvPr>
            <p:ph type="title"/>
          </p:nvPr>
        </p:nvSpPr>
        <p:spPr>
          <a:xfrm>
            <a:off x="457200" y="152400"/>
            <a:ext cx="8229600" cy="1066800"/>
          </a:xfrm>
        </p:spPr>
        <p:txBody>
          <a:bodyPr/>
          <a:lstStyle/>
          <a:p>
            <a:r>
              <a:rPr lang="en-US" b="1" dirty="0" smtClean="0"/>
              <a:t>Key Term: Gallantry</a:t>
            </a:r>
            <a:endParaRPr lang="en-GB"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715000"/>
          </a:xfrm>
        </p:spPr>
        <p:txBody>
          <a:bodyPr>
            <a:normAutofit/>
          </a:bodyPr>
          <a:lstStyle/>
          <a:p>
            <a:r>
              <a:rPr lang="en-US" sz="2800" dirty="0" smtClean="0"/>
              <a:t>If a woman flirts or has a sexual indiscretion/out of wedlock her virtue and reputation is ruined</a:t>
            </a:r>
          </a:p>
          <a:p>
            <a:r>
              <a:rPr lang="en-US" sz="2800" dirty="0" smtClean="0"/>
              <a:t>BUT for a man: </a:t>
            </a:r>
            <a:r>
              <a:rPr lang="en-GB" sz="2800" dirty="0" smtClean="0"/>
              <a:t>“... he who is called a man of gallantry, is at the same time </a:t>
            </a:r>
            <a:r>
              <a:rPr lang="en-GB" sz="2800" b="1" dirty="0" smtClean="0"/>
              <a:t>esteemed a man of honour, </a:t>
            </a:r>
            <a:r>
              <a:rPr lang="en-GB" sz="2800" dirty="0" smtClean="0"/>
              <a:t>through gallantry comprehends </a:t>
            </a:r>
            <a:r>
              <a:rPr lang="en-GB" sz="2800" b="1" dirty="0" smtClean="0"/>
              <a:t>the worst kind of fraud, cruelty and injustice.</a:t>
            </a:r>
            <a:r>
              <a:rPr lang="en-GB" sz="2800" dirty="0" smtClean="0"/>
              <a:t>”</a:t>
            </a:r>
            <a:endParaRPr lang="en-US" sz="2800" dirty="0" smtClean="0"/>
          </a:p>
          <a:p>
            <a:endParaRPr lang="en-US" sz="2800" dirty="0" smtClean="0"/>
          </a:p>
          <a:p>
            <a:pPr lvl="1"/>
            <a:r>
              <a:rPr lang="en-US" sz="2800" dirty="0" smtClean="0"/>
              <a:t>Rake </a:t>
            </a:r>
            <a:r>
              <a:rPr lang="en-US" sz="2800" dirty="0" smtClean="0">
                <a:sym typeface="Wingdings" pitchFamily="2" charset="2"/>
              </a:rPr>
              <a:t> </a:t>
            </a:r>
            <a:r>
              <a:rPr lang="en-US" sz="2800" dirty="0" smtClean="0"/>
              <a:t> [</a:t>
            </a:r>
            <a:r>
              <a:rPr lang="en-US" sz="2800" i="1" dirty="0" err="1" smtClean="0"/>
              <a:t>Racaille</a:t>
            </a:r>
            <a:r>
              <a:rPr lang="en-US" sz="2800" i="1" dirty="0" smtClean="0"/>
              <a:t>,</a:t>
            </a:r>
            <a:r>
              <a:rPr lang="en-US" sz="2800" dirty="0" smtClean="0"/>
              <a:t> Fr. the low rabble; or </a:t>
            </a:r>
            <a:r>
              <a:rPr lang="en-US" sz="2800" i="1" dirty="0" err="1" smtClean="0"/>
              <a:t>rekel</a:t>
            </a:r>
            <a:r>
              <a:rPr lang="en-US" sz="2800" i="1" dirty="0" smtClean="0"/>
              <a:t>,</a:t>
            </a:r>
            <a:r>
              <a:rPr lang="en-US" sz="2800" dirty="0" smtClean="0"/>
              <a:t> Dutch, a worthless cur dog.] A loose, disorderly, vicious, wild, gay, thoughtless fellow; a man addicted to pleasure.</a:t>
            </a:r>
          </a:p>
          <a:p>
            <a:pPr lvl="1">
              <a:buNone/>
            </a:pPr>
            <a:endParaRPr lang="en-US" dirty="0" smtClean="0"/>
          </a:p>
        </p:txBody>
      </p:sp>
      <p:sp>
        <p:nvSpPr>
          <p:cNvPr id="3" name="Title 2"/>
          <p:cNvSpPr>
            <a:spLocks noGrp="1"/>
          </p:cNvSpPr>
          <p:nvPr>
            <p:ph type="title"/>
          </p:nvPr>
        </p:nvSpPr>
        <p:spPr>
          <a:xfrm>
            <a:off x="457200" y="152400"/>
            <a:ext cx="8229600" cy="838200"/>
          </a:xfrm>
        </p:spPr>
        <p:txBody>
          <a:bodyPr/>
          <a:lstStyle/>
          <a:p>
            <a:r>
              <a:rPr lang="en-US" b="1" dirty="0" smtClean="0"/>
              <a:t>Gender Bias</a:t>
            </a:r>
            <a:endParaRPr lang="en-GB"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err="1" smtClean="0"/>
              <a:t>Bridgerton</a:t>
            </a:r>
            <a:endParaRPr lang="en-GB" b="1" dirty="0"/>
          </a:p>
        </p:txBody>
      </p:sp>
      <p:sp>
        <p:nvSpPr>
          <p:cNvPr id="2" name="Content Placeholder 1"/>
          <p:cNvSpPr>
            <a:spLocks noGrp="1"/>
          </p:cNvSpPr>
          <p:nvPr>
            <p:ph sz="half" idx="1"/>
          </p:nvPr>
        </p:nvSpPr>
        <p:spPr/>
        <p:txBody>
          <a:bodyPr/>
          <a:lstStyle/>
          <a:p>
            <a:r>
              <a:rPr lang="en-US" dirty="0" smtClean="0">
                <a:hlinkClick r:id="rId2"/>
              </a:rPr>
              <a:t>https://www.youtube.com/watch?v=AQCCjhyaMFU</a:t>
            </a:r>
            <a:endParaRPr lang="en-US" dirty="0" smtClean="0"/>
          </a:p>
          <a:p>
            <a:r>
              <a:rPr lang="en-US" dirty="0" smtClean="0"/>
              <a:t>Daphne is compromised because she is alone with two men</a:t>
            </a:r>
          </a:p>
          <a:p>
            <a:r>
              <a:rPr lang="en-US" dirty="0" smtClean="0"/>
              <a:t>Whereas Anthony carries on several affairs and keeps his </a:t>
            </a:r>
            <a:r>
              <a:rPr lang="en-US" dirty="0" err="1" smtClean="0"/>
              <a:t>honour</a:t>
            </a:r>
            <a:endParaRPr lang="en-US" dirty="0" smtClean="0"/>
          </a:p>
        </p:txBody>
      </p:sp>
      <p:pic>
        <p:nvPicPr>
          <p:cNvPr id="1026" name="Picture 2"/>
          <p:cNvPicPr>
            <a:picLocks noGrp="1" noChangeAspect="1" noChangeArrowheads="1"/>
          </p:cNvPicPr>
          <p:nvPr>
            <p:ph sz="half" idx="2"/>
          </p:nvPr>
        </p:nvPicPr>
        <p:blipFill>
          <a:blip r:embed="rId3" cstate="print"/>
          <a:srcRect/>
          <a:stretch>
            <a:fillRect/>
          </a:stretch>
        </p:blipFill>
        <p:spPr bwMode="auto">
          <a:xfrm>
            <a:off x="4495800" y="1752600"/>
            <a:ext cx="4059238" cy="40088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1274</TotalTime>
  <Words>1777</Words>
  <Application>Microsoft Office PowerPoint</Application>
  <PresentationFormat>On-screen Show (4:3)</PresentationFormat>
  <Paragraphs>102</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Paper</vt:lpstr>
      <vt:lpstr>Charlotte Lennox: The Lady’s Museum and “Harriot &amp; Sophia” Conti.</vt:lpstr>
      <vt:lpstr>Review: Representations of Education:</vt:lpstr>
      <vt:lpstr>Review: What is a Trifler?</vt:lpstr>
      <vt:lpstr>Review: Sentimental Novel:</vt:lpstr>
      <vt:lpstr>Who is Sir Charles?</vt:lpstr>
      <vt:lpstr>Key Term: Baronet </vt:lpstr>
      <vt:lpstr>Key Term: Gallantry</vt:lpstr>
      <vt:lpstr>Gender Bias</vt:lpstr>
      <vt:lpstr>Bridgerton</vt:lpstr>
      <vt:lpstr>Is Sir Charles a Good Guy?</vt:lpstr>
      <vt:lpstr>Spectator?</vt:lpstr>
      <vt:lpstr>Slide 12</vt:lpstr>
      <vt:lpstr>Gifting</vt:lpstr>
      <vt:lpstr>Marriage proposal?</vt:lpstr>
      <vt:lpstr>Gaslighting?</vt:lpstr>
      <vt:lpstr>Rumours &amp; Misunderstandings</vt:lpstr>
      <vt:lpstr>High Emotions</vt:lpstr>
      <vt:lpstr>Rumours</vt:lpstr>
      <vt:lpstr>Slide 19</vt:lpstr>
      <vt:lpstr>Harriot’s Immoral Decisions</vt:lpstr>
      <vt:lpstr>Lord L</vt:lpstr>
      <vt:lpstr>Harriot’s Education as her Downfall?</vt:lpstr>
      <vt:lpstr>Harriot’s Downfall</vt:lpstr>
      <vt:lpstr>Discussion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Charlotte Lennox: The Lady’s Museum and “Harriot &amp; Sophia”</dc:title>
  <dc:creator>Karenza Sutton-Bennett</dc:creator>
  <cp:lastModifiedBy>Karenza</cp:lastModifiedBy>
  <cp:revision>42</cp:revision>
  <dcterms:created xsi:type="dcterms:W3CDTF">2022-03-25T15:53:26Z</dcterms:created>
  <dcterms:modified xsi:type="dcterms:W3CDTF">2023-04-10T18:13:23Z</dcterms:modified>
</cp:coreProperties>
</file>