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0" r:id="rId3"/>
    <p:sldId id="276" r:id="rId4"/>
    <p:sldId id="272" r:id="rId5"/>
    <p:sldId id="273" r:id="rId6"/>
    <p:sldId id="279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55F9-CA27-4EE8-9852-AFCE3778D296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6D10-D250-45C4-B71B-02C68429CDB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Harriot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Lady’s Museum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(1760) ECCO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A2AF-4C16-48B4-9CA4-E8CDCA23C5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“Sophia”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Lady’s Museum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(1760) ECCO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A2AF-4C16-48B4-9CA4-E8CDCA23C5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“Sophia”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Lady’s Museum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(1760) ECCO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EA2AF-4C16-48B4-9CA4-E8CDCA23C5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099C17-CDCC-4F64-BE09-6CE7FB9FB30E}" type="datetimeFigureOut">
              <a:rPr lang="en-GB" smtClean="0"/>
              <a:pPr/>
              <a:t>10/04/2023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5655D8-0EA1-4E4D-810E-B908AA153B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728026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Karenza</a:t>
            </a:r>
            <a:r>
              <a:rPr lang="en-US" sz="3200" dirty="0" smtClean="0"/>
              <a:t> Sutton-Bennett ©</a:t>
            </a:r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05800" cy="1981200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Charlotte Lennox: </a:t>
            </a:r>
            <a:r>
              <a:rPr lang="en-CA" b="1" i="1" dirty="0" smtClean="0">
                <a:solidFill>
                  <a:schemeClr val="tx1"/>
                </a:solidFill>
              </a:rPr>
              <a:t>The Lady’s Museum and “</a:t>
            </a:r>
            <a:r>
              <a:rPr lang="en-CA" b="1" i="1" dirty="0" err="1" smtClean="0">
                <a:solidFill>
                  <a:schemeClr val="tx1"/>
                </a:solidFill>
              </a:rPr>
              <a:t>Harriot</a:t>
            </a:r>
            <a:r>
              <a:rPr lang="en-CA" b="1" i="1" dirty="0" smtClean="0">
                <a:solidFill>
                  <a:schemeClr val="tx1"/>
                </a:solidFill>
              </a:rPr>
              <a:t> &amp; Sophia”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9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en-US" b="1" dirty="0" smtClean="0"/>
              <a:t>Images of </a:t>
            </a:r>
            <a:r>
              <a:rPr lang="en-US" b="1" dirty="0" err="1" smtClean="0"/>
              <a:t>Harriot</a:t>
            </a:r>
            <a:r>
              <a:rPr lang="en-US" b="1" dirty="0" smtClean="0"/>
              <a:t> &amp; Sophia</a:t>
            </a:r>
            <a:endParaRPr lang="en-GB" b="1" dirty="0"/>
          </a:p>
        </p:txBody>
      </p:sp>
      <p:pic>
        <p:nvPicPr>
          <p:cNvPr id="6" name="Content Placeholder 5" descr="F:\Thesis\Chapter 3_Lennox\IMG_48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672408" cy="49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Chris\Downloads\IMG_4808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1847" y="1790740"/>
            <a:ext cx="4968553" cy="40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Thesis\Chapter 3_Lennox\IMG_48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6085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3466728" cy="54033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What are your</a:t>
            </a:r>
            <a:r>
              <a:rPr lang="en-GB" sz="4400" dirty="0" smtClean="0"/>
              <a:t> first impressions of </a:t>
            </a:r>
            <a:r>
              <a:rPr lang="en-GB" sz="4400" dirty="0" err="1" smtClean="0"/>
              <a:t>Harriot</a:t>
            </a:r>
            <a:r>
              <a:rPr lang="en-GB" sz="4400" dirty="0" smtClean="0"/>
              <a:t>?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\Downloads\IMG_48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53163" y="943381"/>
            <a:ext cx="6504433" cy="49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178696" cy="57633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What do think about her attire? What does it signify?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ris\Downloads\IMG_48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91963" y="1206530"/>
            <a:ext cx="6003036" cy="450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066800"/>
            <a:ext cx="327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>
                <a:latin typeface="Baskerville Old Face" pitchFamily="18" charset="0"/>
              </a:rPr>
              <a:t>Harriot</a:t>
            </a:r>
            <a:r>
              <a:rPr lang="en-US" sz="2400" dirty="0" smtClean="0">
                <a:latin typeface="Baskerville Old Face" pitchFamily="18" charset="0"/>
              </a:rPr>
              <a:t>, no longer able to suppress her rage and envy, was thrown so far off  her guard as to burst into tears. ‘I cannot bear to be thus insulted, cried she; and I declare if Sir Charles is permitted to go on with his foolery with that vain girl, I will quit the house.” </a:t>
            </a:r>
            <a:r>
              <a:rPr lang="en-US" sz="2000" dirty="0" smtClean="0"/>
              <a:t>(44)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5486400" y="2057400"/>
            <a:ext cx="1295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2133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391400" y="3886200"/>
            <a:ext cx="838200" cy="3810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ris\Downloads\IMG_4805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48935" y="1275466"/>
            <a:ext cx="5943600" cy="44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373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“I am speaking to my mother, sir, replied </a:t>
            </a:r>
            <a:r>
              <a:rPr lang="en-US" sz="2400" dirty="0" err="1" smtClean="0">
                <a:latin typeface="Baskerville Old Face" pitchFamily="18" charset="0"/>
              </a:rPr>
              <a:t>Harriot</a:t>
            </a:r>
            <a:r>
              <a:rPr lang="en-US" sz="2400" dirty="0" smtClean="0">
                <a:latin typeface="Baskerville Old Face" pitchFamily="18" charset="0"/>
              </a:rPr>
              <a:t>, with a contemptuous frown; depend upon it Madam, pursued she, that I will not stay to be sacrificed to Mr. Herbert’s favorite – either she shall be forbid to give Sir Charles any encouragement, who after all, is only laughing at her, or I will leave the house.” </a:t>
            </a:r>
            <a:r>
              <a:rPr lang="en-US" sz="2000" dirty="0" smtClean="0"/>
              <a:t>(44).</a:t>
            </a:r>
            <a:r>
              <a:rPr lang="en-US" sz="2000" dirty="0" smtClean="0">
                <a:latin typeface="Baskerville Old Face" pitchFamily="18" charset="0"/>
              </a:rPr>
              <a:t> </a:t>
            </a:r>
          </a:p>
          <a:p>
            <a:r>
              <a:rPr lang="en-US" sz="2400" dirty="0" smtClean="0">
                <a:latin typeface="Baskerville Old Face" pitchFamily="18" charset="0"/>
              </a:rPr>
              <a:t> 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62600" y="2971800"/>
            <a:ext cx="91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ris\Downloads\IMG_4808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55211" y="1089405"/>
            <a:ext cx="6062472" cy="45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610744" cy="5691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What is your first impression of the image of Sophia &amp; Dolly?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ris\Downloads\IMG_4809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24348" y="1104244"/>
            <a:ext cx="6181344" cy="463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394720" cy="55473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How does Sophia’s dress compare to </a:t>
            </a:r>
            <a:r>
              <a:rPr lang="en-US" sz="4400" dirty="0" err="1" smtClean="0"/>
              <a:t>Harriot’s</a:t>
            </a:r>
            <a:r>
              <a:rPr lang="en-US" sz="4400" dirty="0" smtClean="0"/>
              <a:t>?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ris\Downloads\IMG_4809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29917" y="1037283"/>
            <a:ext cx="6478524" cy="48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“Come, my dear, said Sophia (…), let us sit down here, we shall not be called to supper yet, you have time enough to give me some account of this young man, whom I should be glad to find worthy of you: tell me how your acquaintance began, what are your father’s reasons for forbidding your correspondence”(</a:t>
            </a:r>
            <a:r>
              <a:rPr lang="en-US" sz="2000" dirty="0" smtClean="0"/>
              <a:t>260)</a:t>
            </a:r>
            <a:endParaRPr lang="en-US" sz="2400" dirty="0">
              <a:latin typeface="Baskerville Old Fac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096000" y="1447800"/>
            <a:ext cx="762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6019800" y="2667000"/>
            <a:ext cx="673608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the overall differences between the sisters (represented in these two images)?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Do you think the images are a necessary component to the story, and if so why?</a:t>
            </a: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Questions: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Review: </a:t>
            </a:r>
            <a:r>
              <a:rPr lang="en-US" sz="3200" i="1" dirty="0" smtClean="0"/>
              <a:t>The Lady’s Museum</a:t>
            </a:r>
          </a:p>
          <a:p>
            <a:r>
              <a:rPr lang="en-US" sz="3200" dirty="0" smtClean="0"/>
              <a:t>Introduction to “</a:t>
            </a:r>
            <a:r>
              <a:rPr lang="en-US" sz="3200" dirty="0" err="1" smtClean="0"/>
              <a:t>Harriot</a:t>
            </a:r>
            <a:r>
              <a:rPr lang="en-US" sz="3200" dirty="0" smtClean="0"/>
              <a:t> &amp; Sophia”</a:t>
            </a:r>
          </a:p>
          <a:p>
            <a:r>
              <a:rPr lang="en-US" sz="3200" dirty="0" smtClean="0"/>
              <a:t>Textual representations of education </a:t>
            </a:r>
          </a:p>
          <a:p>
            <a:r>
              <a:rPr lang="en-US" sz="3200" dirty="0" smtClean="0"/>
              <a:t>Activity: analyzing visual representation of H&amp;S</a:t>
            </a:r>
          </a:p>
          <a:p>
            <a:r>
              <a:rPr lang="en-US" sz="3200" dirty="0" smtClean="0"/>
              <a:t>Discussion</a:t>
            </a:r>
          </a:p>
          <a:p>
            <a:r>
              <a:rPr lang="en-US" sz="3200" dirty="0" smtClean="0"/>
              <a:t>Workshop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r>
              <a:rPr lang="en-US" dirty="0" smtClean="0"/>
              <a:t>: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Charlotte Lennox</a:t>
            </a:r>
            <a:endParaRPr lang="en-GB" b="1" dirty="0"/>
          </a:p>
        </p:txBody>
      </p:sp>
      <p:pic>
        <p:nvPicPr>
          <p:cNvPr id="9" name="Content Placeholder 8" descr="Lenno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606" y="1524000"/>
            <a:ext cx="3400425" cy="45720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 Charlotte Ramsay born in 1730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Actress, playwright, novelist, </a:t>
            </a:r>
            <a:r>
              <a:rPr lang="en-US" sz="3200" dirty="0" err="1" smtClean="0"/>
              <a:t>periodicalist</a:t>
            </a:r>
            <a:r>
              <a:rPr lang="en-US" sz="3200" dirty="0" smtClean="0"/>
              <a:t> &amp; translator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Married Alexander Lennox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Died in 1804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Rise of Periodicals &amp; Newspapers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599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Reasons behind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their popularity:</a:t>
            </a:r>
            <a:r>
              <a:rPr lang="en-US" sz="2800" dirty="0" smtClean="0"/>
              <a:t>		</a:t>
            </a:r>
            <a:endParaRPr lang="en-GB" sz="2800" dirty="0" smtClean="0"/>
          </a:p>
          <a:p>
            <a:r>
              <a:rPr lang="en-US" sz="2800" dirty="0" smtClean="0"/>
              <a:t>Public accessibility</a:t>
            </a:r>
          </a:p>
          <a:p>
            <a:r>
              <a:rPr lang="en-US" sz="2800" dirty="0" smtClean="0"/>
              <a:t>Periodicity		</a:t>
            </a:r>
            <a:endParaRPr lang="en-GB" sz="2800" dirty="0" smtClean="0"/>
          </a:p>
          <a:p>
            <a:r>
              <a:rPr lang="en-US" sz="2800" dirty="0" smtClean="0"/>
              <a:t>Timeliness</a:t>
            </a:r>
            <a:endParaRPr lang="en-GB" sz="2800" dirty="0" smtClean="0"/>
          </a:p>
          <a:p>
            <a:r>
              <a:rPr lang="en-US" sz="2800" dirty="0" smtClean="0"/>
              <a:t>Universality</a:t>
            </a:r>
            <a:r>
              <a:rPr lang="en-US" dirty="0" smtClean="0"/>
              <a:t>			</a:t>
            </a:r>
            <a:endParaRPr lang="en-GB" dirty="0"/>
          </a:p>
        </p:txBody>
      </p:sp>
      <p:pic>
        <p:nvPicPr>
          <p:cNvPr id="1026" name="Picture 2" descr="http://www.aboutenglish.it/englishpress/w3coffee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50405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5949280"/>
            <a:ext cx="7938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Writing 6000 yrs * Moveable Type 500 yrs * Periodicals 400 yrs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Formal: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Boarding Schools</a:t>
            </a:r>
          </a:p>
          <a:p>
            <a:r>
              <a:rPr lang="en-US" sz="3200" dirty="0" smtClean="0"/>
              <a:t>Arts </a:t>
            </a:r>
          </a:p>
          <a:p>
            <a:r>
              <a:rPr lang="en-US" sz="3200" dirty="0" smtClean="0"/>
              <a:t>Aesthetics</a:t>
            </a:r>
          </a:p>
          <a:p>
            <a:r>
              <a:rPr lang="en-US" sz="3200" dirty="0" smtClean="0"/>
              <a:t>Amusements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Private Tutor</a:t>
            </a:r>
          </a:p>
          <a:p>
            <a:r>
              <a:rPr lang="en-US" sz="3200" dirty="0" smtClean="0"/>
              <a:t>Parent/Guardian</a:t>
            </a:r>
          </a:p>
          <a:p>
            <a:r>
              <a:rPr lang="en-US" sz="3200" dirty="0" smtClean="0"/>
              <a:t>Self-directed or guided Reading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Girl’s Education in Eighteenth Century</a:t>
            </a:r>
            <a:endParaRPr lang="en-GB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Informal: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94116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*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These options were only for upper-class &amp; middle-class girls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Trifler 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ym typeface="Wingdings" pitchFamily="2" charset="2"/>
              </a:rPr>
              <a:t> fondness for reading, brother tutors her (informal)</a:t>
            </a:r>
          </a:p>
          <a:p>
            <a:r>
              <a:rPr lang="en-US" sz="3200" dirty="0" err="1" smtClean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Harriot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 </a:t>
            </a:r>
            <a:r>
              <a:rPr lang="en-US" sz="3200" dirty="0" smtClean="0">
                <a:sym typeface="Wingdings" pitchFamily="2" charset="2"/>
              </a:rPr>
              <a:t> attending boarding school (formal)</a:t>
            </a:r>
          </a:p>
          <a:p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Sophia </a:t>
            </a:r>
            <a:r>
              <a:rPr lang="en-US" sz="3200" dirty="0" smtClean="0">
                <a:sym typeface="Wingdings" pitchFamily="2" charset="2"/>
              </a:rPr>
              <a:t> fondness for reading, Mr. Herbert tutors her (informal)</a:t>
            </a:r>
          </a:p>
          <a:p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Dolly </a:t>
            </a:r>
            <a:r>
              <a:rPr lang="en-US" sz="3200" dirty="0" smtClean="0">
                <a:sym typeface="Wingdings" pitchFamily="2" charset="2"/>
              </a:rPr>
              <a:t> father educates his daughters (practical)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Representations of Education: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Sentimental </a:t>
            </a:r>
            <a:r>
              <a:rPr lang="en-US" dirty="0" smtClean="0"/>
              <a:t> 1. Of persons, their dispositions and actions: Characterized by sentiment. Originally in </a:t>
            </a:r>
            <a:r>
              <a:rPr lang="en-US" dirty="0" err="1" smtClean="0"/>
              <a:t>favourable</a:t>
            </a:r>
            <a:r>
              <a:rPr lang="en-US" dirty="0" smtClean="0"/>
              <a:t> sense: Characterized by or exhibiting refined and elevated feeling. In later use: Addicted to indulgence in superficial emotion; apt to be swayed by sentiment.</a:t>
            </a:r>
          </a:p>
          <a:p>
            <a:pPr>
              <a:buNone/>
            </a:pPr>
            <a:r>
              <a:rPr lang="en-US" dirty="0" smtClean="0"/>
              <a:t>	2.  Of literary compositions (occasionally of music or other art): Appealing to sentiment; expressive of the tender emotions, esp. those of love.</a:t>
            </a: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Term: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/>
              <a:t>	“[w]</a:t>
            </a:r>
            <a:r>
              <a:rPr lang="en-GB" sz="3200" dirty="0" err="1" smtClean="0"/>
              <a:t>hile</a:t>
            </a:r>
            <a:r>
              <a:rPr lang="en-GB" sz="3200" dirty="0" smtClean="0"/>
              <a:t> </a:t>
            </a:r>
            <a:r>
              <a:rPr lang="en-GB" sz="3200" dirty="0" err="1" smtClean="0"/>
              <a:t>Harriot</a:t>
            </a:r>
            <a:r>
              <a:rPr lang="en-GB" sz="3200" dirty="0" smtClean="0"/>
              <a:t> was receiving the improvement of a polite education, Sophia was left to form herself as well as she could; happily for her a just taste and solid judgment supplied the place of teachers, precepts, and example. The hours that </a:t>
            </a:r>
            <a:r>
              <a:rPr lang="en-GB" sz="3200" dirty="0" err="1" smtClean="0"/>
              <a:t>Harriot</a:t>
            </a:r>
            <a:r>
              <a:rPr lang="en-GB" sz="3200" dirty="0" smtClean="0"/>
              <a:t> wasted in dress, company, and gay amusements, were by Sophia devoted to reading” (18)</a:t>
            </a: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Tale of Two Sisters: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err="1" smtClean="0">
                <a:solidFill>
                  <a:schemeClr val="tx2">
                    <a:lumMod val="90000"/>
                  </a:schemeClr>
                </a:solidFill>
              </a:rPr>
              <a:t>Harriot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  <a:r>
              <a:rPr lang="en-US" sz="3200" dirty="0" smtClean="0"/>
              <a:t> “for, as I read in one of your books just now, </a:t>
            </a:r>
            <a:r>
              <a:rPr lang="en-US" sz="3200" u="sng" dirty="0" smtClean="0"/>
              <a:t>Virtue would not go so far, if pride did not bear her company</a:t>
            </a:r>
            <a:r>
              <a:rPr lang="en-US" sz="3200" dirty="0" smtClean="0"/>
              <a:t>” (248)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Sophia:</a:t>
            </a:r>
            <a:r>
              <a:rPr lang="en-US" sz="3200" dirty="0" smtClean="0"/>
              <a:t> </a:t>
            </a:r>
            <a:r>
              <a:rPr lang="en-GB" sz="3200" dirty="0" smtClean="0"/>
              <a:t>“you might also have read [...] that </a:t>
            </a:r>
            <a:r>
              <a:rPr lang="en-GB" sz="3200" u="sng" dirty="0" smtClean="0"/>
              <a:t>no woman is envious of another’s virtue </a:t>
            </a:r>
            <a:r>
              <a:rPr lang="en-GB" sz="3200" dirty="0" smtClean="0"/>
              <a:t>who is conscious of her own” (248) 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of Morals or Education?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482</Words>
  <Application>Microsoft Office PowerPoint</Application>
  <PresentationFormat>On-screen Show (4:3)</PresentationFormat>
  <Paragraphs>67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Paper</vt:lpstr>
      <vt:lpstr>1_Paper</vt:lpstr>
      <vt:lpstr>Charlotte Lennox: The Lady’s Museum and “Harriot &amp; Sophia”</vt:lpstr>
      <vt:lpstr>Agenda:</vt:lpstr>
      <vt:lpstr>Charlotte Lennox</vt:lpstr>
      <vt:lpstr>The Rise of Periodicals &amp; Newspapers</vt:lpstr>
      <vt:lpstr>Girl’s Education in Eighteenth Century</vt:lpstr>
      <vt:lpstr>Representations of Education:</vt:lpstr>
      <vt:lpstr>Key Term:</vt:lpstr>
      <vt:lpstr>A Tale of Two Sisters:</vt:lpstr>
      <vt:lpstr>Question of Morals or Education?</vt:lpstr>
      <vt:lpstr>Images of Harriot &amp; Sophia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Discussion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Karenza Sutton-Bennett</dc:creator>
  <cp:lastModifiedBy>Karenza</cp:lastModifiedBy>
  <cp:revision>7</cp:revision>
  <dcterms:created xsi:type="dcterms:W3CDTF">2022-10-03T14:23:41Z</dcterms:created>
  <dcterms:modified xsi:type="dcterms:W3CDTF">2023-04-10T18:11:18Z</dcterms:modified>
</cp:coreProperties>
</file>